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69"/>
  </p:notesMasterIdLst>
  <p:sldIdLst>
    <p:sldId id="256" r:id="rId2"/>
    <p:sldId id="287" r:id="rId3"/>
    <p:sldId id="288" r:id="rId4"/>
    <p:sldId id="289" r:id="rId5"/>
    <p:sldId id="290" r:id="rId6"/>
    <p:sldId id="291" r:id="rId7"/>
    <p:sldId id="292" r:id="rId8"/>
    <p:sldId id="293" r:id="rId9"/>
    <p:sldId id="294" r:id="rId10"/>
    <p:sldId id="295" r:id="rId11"/>
    <p:sldId id="296" r:id="rId12"/>
    <p:sldId id="315" r:id="rId13"/>
    <p:sldId id="316" r:id="rId14"/>
    <p:sldId id="317" r:id="rId15"/>
    <p:sldId id="257" r:id="rId16"/>
    <p:sldId id="258" r:id="rId17"/>
    <p:sldId id="259" r:id="rId18"/>
    <p:sldId id="260" r:id="rId19"/>
    <p:sldId id="261" r:id="rId20"/>
    <p:sldId id="262" r:id="rId21"/>
    <p:sldId id="263" r:id="rId22"/>
    <p:sldId id="264" r:id="rId23"/>
    <p:sldId id="265" r:id="rId24"/>
    <p:sldId id="266" r:id="rId25"/>
    <p:sldId id="267" r:id="rId26"/>
    <p:sldId id="268" r:id="rId27"/>
    <p:sldId id="269" r:id="rId28"/>
    <p:sldId id="270" r:id="rId29"/>
    <p:sldId id="271" r:id="rId30"/>
    <p:sldId id="272" r:id="rId31"/>
    <p:sldId id="273" r:id="rId32"/>
    <p:sldId id="274" r:id="rId33"/>
    <p:sldId id="275" r:id="rId34"/>
    <p:sldId id="276" r:id="rId35"/>
    <p:sldId id="277" r:id="rId36"/>
    <p:sldId id="278" r:id="rId37"/>
    <p:sldId id="279" r:id="rId38"/>
    <p:sldId id="280" r:id="rId39"/>
    <p:sldId id="313" r:id="rId40"/>
    <p:sldId id="314" r:id="rId41"/>
    <p:sldId id="281" r:id="rId42"/>
    <p:sldId id="282" r:id="rId43"/>
    <p:sldId id="283" r:id="rId44"/>
    <p:sldId id="318" r:id="rId45"/>
    <p:sldId id="319" r:id="rId46"/>
    <p:sldId id="320" r:id="rId47"/>
    <p:sldId id="321" r:id="rId48"/>
    <p:sldId id="322" r:id="rId49"/>
    <p:sldId id="323" r:id="rId50"/>
    <p:sldId id="324" r:id="rId51"/>
    <p:sldId id="284" r:id="rId52"/>
    <p:sldId id="285" r:id="rId53"/>
    <p:sldId id="286" r:id="rId54"/>
    <p:sldId id="312" r:id="rId55"/>
    <p:sldId id="298" r:id="rId56"/>
    <p:sldId id="299" r:id="rId57"/>
    <p:sldId id="300" r:id="rId58"/>
    <p:sldId id="301" r:id="rId59"/>
    <p:sldId id="302" r:id="rId60"/>
    <p:sldId id="303" r:id="rId61"/>
    <p:sldId id="304" r:id="rId62"/>
    <p:sldId id="305" r:id="rId63"/>
    <p:sldId id="311" r:id="rId64"/>
    <p:sldId id="307" r:id="rId65"/>
    <p:sldId id="308" r:id="rId66"/>
    <p:sldId id="309" r:id="rId67"/>
    <p:sldId id="310" r:id="rId68"/>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showComments="0">
  <p:normalViewPr>
    <p:restoredLeft sz="15620"/>
    <p:restoredTop sz="94660"/>
  </p:normalViewPr>
  <p:slideViewPr>
    <p:cSldViewPr snapToGrid="0">
      <p:cViewPr varScale="1">
        <p:scale>
          <a:sx n="100" d="100"/>
          <a:sy n="100" d="100"/>
        </p:scale>
        <p:origin x="-104" y="-264"/>
      </p:cViewPr>
      <p:guideLst>
        <p:guide orient="horz" pos="1620"/>
        <p:guide pos="2880"/>
      </p:guideLst>
    </p:cSldViewPr>
  </p:slideViewPr>
  <p:notesTextViewPr>
    <p:cViewPr>
      <p:scale>
        <a:sx n="100" d="100"/>
        <a:sy n="100" d="100"/>
      </p:scale>
      <p:origin x="0" y="0"/>
    </p:cViewPr>
  </p:notesTextViewPr>
  <p:sorterViewPr>
    <p:cViewPr>
      <p:scale>
        <a:sx n="66" d="100"/>
        <a:sy n="66" d="100"/>
      </p:scale>
      <p:origin x="0" y="6112"/>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notesMaster" Target="notesMasters/notesMaster1.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printerSettings" Target="printerSettings/printerSettings1.bin"/><Relationship Id="rId71" Type="http://schemas.openxmlformats.org/officeDocument/2006/relationships/presProps" Target="presProps.xml"/><Relationship Id="rId72" Type="http://schemas.openxmlformats.org/officeDocument/2006/relationships/viewProps" Target="viewProp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73" Type="http://schemas.openxmlformats.org/officeDocument/2006/relationships/theme" Target="theme/theme1.xml"/><Relationship Id="rId74" Type="http://schemas.openxmlformats.org/officeDocument/2006/relationships/tableStyles" Target="tableStyles.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800173756"/>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702124cd75_0_1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702124cd75_0_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702124cd75_0_1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702124cd75_0_1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702124cd75_0_1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702124cd75_0_1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702124cd75_0_19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702124cd75_0_1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702124cd75_0_1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702124cd75_0_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702124cd75_0_2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702124cd75_0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702124cd75_0_2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702124cd75_0_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702124cd75_0_2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702124cd75_0_2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702124cd75_0_2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702124cd75_0_2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702124cd75_0_2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g702124cd75_0_2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B36E8701-B13F-EF4F-BE9B-0755F5497A48}" type="slidenum">
              <a:rPr lang="en-US" smtClean="0"/>
              <a:t>7</a:t>
            </a:fld>
            <a:endParaRPr lang="en-US"/>
          </a:p>
        </p:txBody>
      </p:sp>
    </p:spTree>
    <p:extLst>
      <p:ext uri="{BB962C8B-B14F-4D97-AF65-F5344CB8AC3E}">
        <p14:creationId xmlns:p14="http://schemas.microsoft.com/office/powerpoint/2010/main" val="38919740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702124cd75_0_2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702124cd75_0_2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702124cd75_0_2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702124cd75_0_2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702124cd75_0_2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702124cd75_0_2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702124cd75_0_2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702124cd75_0_2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702124cd75_0_2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702124cd75_0_2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702124cd75_0_2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702124cd75_0_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702124cd75_0_2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702124cd75_0_2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702124cd75_0_2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702124cd75_0_2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702124cd75_0_29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702124cd75_0_2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702124cd75_0_30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 name="Google Shape;244;g702124cd75_0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702124cd75_0_1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702124cd75_0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702124cd75_0_3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 name="Google Shape;250;g702124cd75_0_3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702124cd75_0_3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702124cd75_0_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g702124cd75_0_3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 name="Google Shape;264;g702124cd75_0_3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702124cd75_0_1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702124cd75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g702124cd75_0_1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 name="Google Shape;75;g702124cd75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702124cd75_0_1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702124cd75_0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702124cd75_0_1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702124cd75_0_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702124cd75_0_1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702124cd75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702124cd75_0_1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702124cd75_0_1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a:off x="2749050" y="748800"/>
            <a:ext cx="3645900" cy="36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2992950" y="992700"/>
            <a:ext cx="3158100" cy="3158100"/>
          </a:xfrm>
          <a:prstGeom prst="rect">
            <a:avLst/>
          </a:prstGeom>
          <a:noFill/>
          <a:ln w="28575" cap="flat" cmpd="sng">
            <a:solidFill>
              <a:schemeClr val="lt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txBox="1">
            <a:spLocks noGrp="1"/>
          </p:cNvSpPr>
          <p:nvPr>
            <p:ph type="ctrTitle"/>
          </p:nvPr>
        </p:nvSpPr>
        <p:spPr>
          <a:xfrm>
            <a:off x="3096250" y="1627200"/>
            <a:ext cx="2951400" cy="15843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lt1"/>
              </a:buClr>
              <a:buSzPts val="3200"/>
              <a:buFont typeface="Lato"/>
              <a:buNone/>
              <a:defRPr>
                <a:solidFill>
                  <a:schemeClr val="lt1"/>
                </a:solidFill>
                <a:latin typeface="Lato"/>
                <a:ea typeface="Lato"/>
                <a:cs typeface="Lato"/>
                <a:sym typeface="Lato"/>
              </a:defRPr>
            </a:lvl1pPr>
            <a:lvl2pPr lvl="1" algn="ctr">
              <a:spcBef>
                <a:spcPts val="0"/>
              </a:spcBef>
              <a:spcAft>
                <a:spcPts val="0"/>
              </a:spcAft>
              <a:buClr>
                <a:schemeClr val="lt1"/>
              </a:buClr>
              <a:buSzPts val="3200"/>
              <a:buFont typeface="Lato"/>
              <a:buNone/>
              <a:defRPr>
                <a:solidFill>
                  <a:schemeClr val="lt1"/>
                </a:solidFill>
                <a:latin typeface="Lato"/>
                <a:ea typeface="Lato"/>
                <a:cs typeface="Lato"/>
                <a:sym typeface="Lato"/>
              </a:defRPr>
            </a:lvl2pPr>
            <a:lvl3pPr lvl="2" algn="ctr">
              <a:spcBef>
                <a:spcPts val="0"/>
              </a:spcBef>
              <a:spcAft>
                <a:spcPts val="0"/>
              </a:spcAft>
              <a:buClr>
                <a:schemeClr val="lt1"/>
              </a:buClr>
              <a:buSzPts val="3200"/>
              <a:buFont typeface="Lato"/>
              <a:buNone/>
              <a:defRPr>
                <a:solidFill>
                  <a:schemeClr val="lt1"/>
                </a:solidFill>
                <a:latin typeface="Lato"/>
                <a:ea typeface="Lato"/>
                <a:cs typeface="Lato"/>
                <a:sym typeface="Lato"/>
              </a:defRPr>
            </a:lvl3pPr>
            <a:lvl4pPr lvl="3" algn="ctr">
              <a:spcBef>
                <a:spcPts val="0"/>
              </a:spcBef>
              <a:spcAft>
                <a:spcPts val="0"/>
              </a:spcAft>
              <a:buClr>
                <a:schemeClr val="lt1"/>
              </a:buClr>
              <a:buSzPts val="3200"/>
              <a:buFont typeface="Lato"/>
              <a:buNone/>
              <a:defRPr>
                <a:solidFill>
                  <a:schemeClr val="lt1"/>
                </a:solidFill>
                <a:latin typeface="Lato"/>
                <a:ea typeface="Lato"/>
                <a:cs typeface="Lato"/>
                <a:sym typeface="Lato"/>
              </a:defRPr>
            </a:lvl4pPr>
            <a:lvl5pPr lvl="4" algn="ctr">
              <a:spcBef>
                <a:spcPts val="0"/>
              </a:spcBef>
              <a:spcAft>
                <a:spcPts val="0"/>
              </a:spcAft>
              <a:buClr>
                <a:schemeClr val="lt1"/>
              </a:buClr>
              <a:buSzPts val="3200"/>
              <a:buFont typeface="Lato"/>
              <a:buNone/>
              <a:defRPr>
                <a:solidFill>
                  <a:schemeClr val="lt1"/>
                </a:solidFill>
                <a:latin typeface="Lato"/>
                <a:ea typeface="Lato"/>
                <a:cs typeface="Lato"/>
                <a:sym typeface="Lato"/>
              </a:defRPr>
            </a:lvl5pPr>
            <a:lvl6pPr lvl="5" algn="ctr">
              <a:spcBef>
                <a:spcPts val="0"/>
              </a:spcBef>
              <a:spcAft>
                <a:spcPts val="0"/>
              </a:spcAft>
              <a:buClr>
                <a:schemeClr val="lt1"/>
              </a:buClr>
              <a:buSzPts val="3200"/>
              <a:buFont typeface="Lato"/>
              <a:buNone/>
              <a:defRPr>
                <a:solidFill>
                  <a:schemeClr val="lt1"/>
                </a:solidFill>
                <a:latin typeface="Lato"/>
                <a:ea typeface="Lato"/>
                <a:cs typeface="Lato"/>
                <a:sym typeface="Lato"/>
              </a:defRPr>
            </a:lvl6pPr>
            <a:lvl7pPr lvl="6" algn="ctr">
              <a:spcBef>
                <a:spcPts val="0"/>
              </a:spcBef>
              <a:spcAft>
                <a:spcPts val="0"/>
              </a:spcAft>
              <a:buClr>
                <a:schemeClr val="lt1"/>
              </a:buClr>
              <a:buSzPts val="3200"/>
              <a:buFont typeface="Lato"/>
              <a:buNone/>
              <a:defRPr>
                <a:solidFill>
                  <a:schemeClr val="lt1"/>
                </a:solidFill>
                <a:latin typeface="Lato"/>
                <a:ea typeface="Lato"/>
                <a:cs typeface="Lato"/>
                <a:sym typeface="Lato"/>
              </a:defRPr>
            </a:lvl7pPr>
            <a:lvl8pPr lvl="7" algn="ctr">
              <a:spcBef>
                <a:spcPts val="0"/>
              </a:spcBef>
              <a:spcAft>
                <a:spcPts val="0"/>
              </a:spcAft>
              <a:buClr>
                <a:schemeClr val="lt1"/>
              </a:buClr>
              <a:buSzPts val="3200"/>
              <a:buFont typeface="Lato"/>
              <a:buNone/>
              <a:defRPr>
                <a:solidFill>
                  <a:schemeClr val="lt1"/>
                </a:solidFill>
                <a:latin typeface="Lato"/>
                <a:ea typeface="Lato"/>
                <a:cs typeface="Lato"/>
                <a:sym typeface="Lato"/>
              </a:defRPr>
            </a:lvl8pPr>
            <a:lvl9pPr lvl="8" algn="ctr">
              <a:spcBef>
                <a:spcPts val="0"/>
              </a:spcBef>
              <a:spcAft>
                <a:spcPts val="0"/>
              </a:spcAft>
              <a:buClr>
                <a:schemeClr val="lt1"/>
              </a:buClr>
              <a:buSzPts val="3200"/>
              <a:buFont typeface="Lato"/>
              <a:buNone/>
              <a:defRPr>
                <a:solidFill>
                  <a:schemeClr val="lt1"/>
                </a:solidFill>
                <a:latin typeface="Lato"/>
                <a:ea typeface="Lato"/>
                <a:cs typeface="Lato"/>
                <a:sym typeface="Lato"/>
              </a:defRPr>
            </a:lvl9pPr>
          </a:lstStyle>
          <a:p>
            <a:endParaRPr/>
          </a:p>
        </p:txBody>
      </p:sp>
      <p:sp>
        <p:nvSpPr>
          <p:cNvPr id="13" name="Google Shape;13;p2"/>
          <p:cNvSpPr txBox="1">
            <a:spLocks noGrp="1"/>
          </p:cNvSpPr>
          <p:nvPr>
            <p:ph type="subTitle" idx="1"/>
          </p:nvPr>
        </p:nvSpPr>
        <p:spPr>
          <a:xfrm>
            <a:off x="3096363" y="3266930"/>
            <a:ext cx="2951400" cy="701400"/>
          </a:xfrm>
          <a:prstGeom prst="rect">
            <a:avLst/>
          </a:prstGeom>
        </p:spPr>
        <p:txBody>
          <a:bodyPr spcFirstLastPara="1" wrap="square" lIns="91425" tIns="91425" rIns="91425" bIns="91425" anchor="b" anchorCtr="0">
            <a:noAutofit/>
          </a:bodyPr>
          <a:lstStyle>
            <a:lvl1pPr lvl="0" algn="ctr">
              <a:lnSpc>
                <a:spcPct val="100000"/>
              </a:lnSpc>
              <a:spcBef>
                <a:spcPts val="0"/>
              </a:spcBef>
              <a:spcAft>
                <a:spcPts val="0"/>
              </a:spcAft>
              <a:buClr>
                <a:schemeClr val="lt1"/>
              </a:buClr>
              <a:buSzPts val="1800"/>
              <a:buFont typeface="Playfair Display"/>
              <a:buNone/>
              <a:defRPr b="1">
                <a:solidFill>
                  <a:schemeClr val="lt1"/>
                </a:solidFill>
                <a:latin typeface="Playfair Display"/>
                <a:ea typeface="Playfair Display"/>
                <a:cs typeface="Playfair Display"/>
                <a:sym typeface="Playfair Display"/>
              </a:defRPr>
            </a:lvl1pPr>
            <a:lvl2pPr lvl="1" algn="ctr">
              <a:lnSpc>
                <a:spcPct val="100000"/>
              </a:lnSpc>
              <a:spcBef>
                <a:spcPts val="0"/>
              </a:spcBef>
              <a:spcAft>
                <a:spcPts val="0"/>
              </a:spcAft>
              <a:buClr>
                <a:schemeClr val="lt1"/>
              </a:buClr>
              <a:buSzPts val="1800"/>
              <a:buFont typeface="Playfair Display"/>
              <a:buNone/>
              <a:defRPr sz="1800" b="1">
                <a:solidFill>
                  <a:schemeClr val="lt1"/>
                </a:solidFill>
                <a:latin typeface="Playfair Display"/>
                <a:ea typeface="Playfair Display"/>
                <a:cs typeface="Playfair Display"/>
                <a:sym typeface="Playfair Display"/>
              </a:defRPr>
            </a:lvl2pPr>
            <a:lvl3pPr lvl="2" algn="ctr">
              <a:lnSpc>
                <a:spcPct val="100000"/>
              </a:lnSpc>
              <a:spcBef>
                <a:spcPts val="0"/>
              </a:spcBef>
              <a:spcAft>
                <a:spcPts val="0"/>
              </a:spcAft>
              <a:buClr>
                <a:schemeClr val="lt1"/>
              </a:buClr>
              <a:buSzPts val="1800"/>
              <a:buFont typeface="Playfair Display"/>
              <a:buNone/>
              <a:defRPr sz="1800" b="1">
                <a:solidFill>
                  <a:schemeClr val="lt1"/>
                </a:solidFill>
                <a:latin typeface="Playfair Display"/>
                <a:ea typeface="Playfair Display"/>
                <a:cs typeface="Playfair Display"/>
                <a:sym typeface="Playfair Display"/>
              </a:defRPr>
            </a:lvl3pPr>
            <a:lvl4pPr lvl="3" algn="ctr">
              <a:lnSpc>
                <a:spcPct val="100000"/>
              </a:lnSpc>
              <a:spcBef>
                <a:spcPts val="0"/>
              </a:spcBef>
              <a:spcAft>
                <a:spcPts val="0"/>
              </a:spcAft>
              <a:buClr>
                <a:schemeClr val="lt1"/>
              </a:buClr>
              <a:buSzPts val="1800"/>
              <a:buFont typeface="Playfair Display"/>
              <a:buNone/>
              <a:defRPr sz="1800" b="1">
                <a:solidFill>
                  <a:schemeClr val="lt1"/>
                </a:solidFill>
                <a:latin typeface="Playfair Display"/>
                <a:ea typeface="Playfair Display"/>
                <a:cs typeface="Playfair Display"/>
                <a:sym typeface="Playfair Display"/>
              </a:defRPr>
            </a:lvl4pPr>
            <a:lvl5pPr lvl="4" algn="ctr">
              <a:lnSpc>
                <a:spcPct val="100000"/>
              </a:lnSpc>
              <a:spcBef>
                <a:spcPts val="0"/>
              </a:spcBef>
              <a:spcAft>
                <a:spcPts val="0"/>
              </a:spcAft>
              <a:buClr>
                <a:schemeClr val="lt1"/>
              </a:buClr>
              <a:buSzPts val="1800"/>
              <a:buFont typeface="Playfair Display"/>
              <a:buNone/>
              <a:defRPr sz="1800" b="1">
                <a:solidFill>
                  <a:schemeClr val="lt1"/>
                </a:solidFill>
                <a:latin typeface="Playfair Display"/>
                <a:ea typeface="Playfair Display"/>
                <a:cs typeface="Playfair Display"/>
                <a:sym typeface="Playfair Display"/>
              </a:defRPr>
            </a:lvl5pPr>
            <a:lvl6pPr lvl="5" algn="ctr">
              <a:lnSpc>
                <a:spcPct val="100000"/>
              </a:lnSpc>
              <a:spcBef>
                <a:spcPts val="0"/>
              </a:spcBef>
              <a:spcAft>
                <a:spcPts val="0"/>
              </a:spcAft>
              <a:buClr>
                <a:schemeClr val="lt1"/>
              </a:buClr>
              <a:buSzPts val="1800"/>
              <a:buFont typeface="Playfair Display"/>
              <a:buNone/>
              <a:defRPr sz="1800" b="1">
                <a:solidFill>
                  <a:schemeClr val="lt1"/>
                </a:solidFill>
                <a:latin typeface="Playfair Display"/>
                <a:ea typeface="Playfair Display"/>
                <a:cs typeface="Playfair Display"/>
                <a:sym typeface="Playfair Display"/>
              </a:defRPr>
            </a:lvl6pPr>
            <a:lvl7pPr lvl="6" algn="ctr">
              <a:lnSpc>
                <a:spcPct val="100000"/>
              </a:lnSpc>
              <a:spcBef>
                <a:spcPts val="0"/>
              </a:spcBef>
              <a:spcAft>
                <a:spcPts val="0"/>
              </a:spcAft>
              <a:buClr>
                <a:schemeClr val="lt1"/>
              </a:buClr>
              <a:buSzPts val="1800"/>
              <a:buFont typeface="Playfair Display"/>
              <a:buNone/>
              <a:defRPr sz="1800" b="1">
                <a:solidFill>
                  <a:schemeClr val="lt1"/>
                </a:solidFill>
                <a:latin typeface="Playfair Display"/>
                <a:ea typeface="Playfair Display"/>
                <a:cs typeface="Playfair Display"/>
                <a:sym typeface="Playfair Display"/>
              </a:defRPr>
            </a:lvl7pPr>
            <a:lvl8pPr lvl="7" algn="ctr">
              <a:lnSpc>
                <a:spcPct val="100000"/>
              </a:lnSpc>
              <a:spcBef>
                <a:spcPts val="0"/>
              </a:spcBef>
              <a:spcAft>
                <a:spcPts val="0"/>
              </a:spcAft>
              <a:buClr>
                <a:schemeClr val="lt1"/>
              </a:buClr>
              <a:buSzPts val="1800"/>
              <a:buFont typeface="Playfair Display"/>
              <a:buNone/>
              <a:defRPr sz="1800" b="1">
                <a:solidFill>
                  <a:schemeClr val="lt1"/>
                </a:solidFill>
                <a:latin typeface="Playfair Display"/>
                <a:ea typeface="Playfair Display"/>
                <a:cs typeface="Playfair Display"/>
                <a:sym typeface="Playfair Display"/>
              </a:defRPr>
            </a:lvl8pPr>
            <a:lvl9pPr lvl="8" algn="ctr">
              <a:lnSpc>
                <a:spcPct val="100000"/>
              </a:lnSpc>
              <a:spcBef>
                <a:spcPts val="0"/>
              </a:spcBef>
              <a:spcAft>
                <a:spcPts val="0"/>
              </a:spcAft>
              <a:buClr>
                <a:schemeClr val="lt1"/>
              </a:buClr>
              <a:buSzPts val="1800"/>
              <a:buFont typeface="Playfair Display"/>
              <a:buNone/>
              <a:defRPr sz="1800" b="1">
                <a:solidFill>
                  <a:schemeClr val="lt1"/>
                </a:solidFill>
                <a:latin typeface="Playfair Display"/>
                <a:ea typeface="Playfair Display"/>
                <a:cs typeface="Playfair Display"/>
                <a:sym typeface="Playfair Display"/>
              </a:defRPr>
            </a:lvl9pPr>
          </a:lstStyle>
          <a:p>
            <a:endParaRPr/>
          </a:p>
        </p:txBody>
      </p:sp>
      <p:sp>
        <p:nvSpPr>
          <p:cNvPr id="14" name="Google Shape;14;p2"/>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8"/>
        <p:cNvGrpSpPr/>
        <p:nvPr/>
      </p:nvGrpSpPr>
      <p:grpSpPr>
        <a:xfrm>
          <a:off x="0" y="0"/>
          <a:ext cx="0" cy="0"/>
          <a:chOff x="0" y="0"/>
          <a:chExt cx="0" cy="0"/>
        </a:xfrm>
      </p:grpSpPr>
      <p:sp>
        <p:nvSpPr>
          <p:cNvPr id="49" name="Google Shape;49;p11"/>
          <p:cNvSpPr/>
          <p:nvPr/>
        </p:nvSpPr>
        <p:spPr>
          <a:xfrm>
            <a:off x="0" y="5045700"/>
            <a:ext cx="9144000" cy="97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11"/>
          <p:cNvSpPr txBox="1">
            <a:spLocks noGrp="1"/>
          </p:cNvSpPr>
          <p:nvPr>
            <p:ph type="title" hasCustomPrompt="1"/>
          </p:nvPr>
        </p:nvSpPr>
        <p:spPr>
          <a:xfrm>
            <a:off x="311700" y="1233100"/>
            <a:ext cx="8520600" cy="1610100"/>
          </a:xfrm>
          <a:prstGeom prst="rect">
            <a:avLst/>
          </a:prstGeom>
        </p:spPr>
        <p:txBody>
          <a:bodyPr spcFirstLastPara="1" wrap="square" lIns="91425" tIns="91425" rIns="91425" bIns="91425" anchor="b" anchorCtr="0">
            <a:noAutofit/>
          </a:bodyPr>
          <a:lstStyle>
            <a:lvl1pPr lvl="0" algn="ctr">
              <a:spcBef>
                <a:spcPts val="0"/>
              </a:spcBef>
              <a:spcAft>
                <a:spcPts val="0"/>
              </a:spcAft>
              <a:buSzPts val="10000"/>
              <a:buFont typeface="Lato"/>
              <a:buNone/>
              <a:defRPr sz="10000">
                <a:latin typeface="Lato"/>
                <a:ea typeface="Lato"/>
                <a:cs typeface="Lato"/>
                <a:sym typeface="Lato"/>
              </a:defRPr>
            </a:lvl1pPr>
            <a:lvl2pPr lvl="1" algn="ctr">
              <a:spcBef>
                <a:spcPts val="0"/>
              </a:spcBef>
              <a:spcAft>
                <a:spcPts val="0"/>
              </a:spcAft>
              <a:buSzPts val="10000"/>
              <a:buFont typeface="Lato"/>
              <a:buNone/>
              <a:defRPr sz="10000">
                <a:latin typeface="Lato"/>
                <a:ea typeface="Lato"/>
                <a:cs typeface="Lato"/>
                <a:sym typeface="Lato"/>
              </a:defRPr>
            </a:lvl2pPr>
            <a:lvl3pPr lvl="2" algn="ctr">
              <a:spcBef>
                <a:spcPts val="0"/>
              </a:spcBef>
              <a:spcAft>
                <a:spcPts val="0"/>
              </a:spcAft>
              <a:buSzPts val="10000"/>
              <a:buFont typeface="Lato"/>
              <a:buNone/>
              <a:defRPr sz="10000">
                <a:latin typeface="Lato"/>
                <a:ea typeface="Lato"/>
                <a:cs typeface="Lato"/>
                <a:sym typeface="Lato"/>
              </a:defRPr>
            </a:lvl3pPr>
            <a:lvl4pPr lvl="3" algn="ctr">
              <a:spcBef>
                <a:spcPts val="0"/>
              </a:spcBef>
              <a:spcAft>
                <a:spcPts val="0"/>
              </a:spcAft>
              <a:buSzPts val="10000"/>
              <a:buFont typeface="Lato"/>
              <a:buNone/>
              <a:defRPr sz="10000">
                <a:latin typeface="Lato"/>
                <a:ea typeface="Lato"/>
                <a:cs typeface="Lato"/>
                <a:sym typeface="Lato"/>
              </a:defRPr>
            </a:lvl4pPr>
            <a:lvl5pPr lvl="4" algn="ctr">
              <a:spcBef>
                <a:spcPts val="0"/>
              </a:spcBef>
              <a:spcAft>
                <a:spcPts val="0"/>
              </a:spcAft>
              <a:buSzPts val="10000"/>
              <a:buFont typeface="Lato"/>
              <a:buNone/>
              <a:defRPr sz="10000">
                <a:latin typeface="Lato"/>
                <a:ea typeface="Lato"/>
                <a:cs typeface="Lato"/>
                <a:sym typeface="Lato"/>
              </a:defRPr>
            </a:lvl5pPr>
            <a:lvl6pPr lvl="5" algn="ctr">
              <a:spcBef>
                <a:spcPts val="0"/>
              </a:spcBef>
              <a:spcAft>
                <a:spcPts val="0"/>
              </a:spcAft>
              <a:buSzPts val="10000"/>
              <a:buFont typeface="Lato"/>
              <a:buNone/>
              <a:defRPr sz="10000">
                <a:latin typeface="Lato"/>
                <a:ea typeface="Lato"/>
                <a:cs typeface="Lato"/>
                <a:sym typeface="Lato"/>
              </a:defRPr>
            </a:lvl6pPr>
            <a:lvl7pPr lvl="6" algn="ctr">
              <a:spcBef>
                <a:spcPts val="0"/>
              </a:spcBef>
              <a:spcAft>
                <a:spcPts val="0"/>
              </a:spcAft>
              <a:buSzPts val="10000"/>
              <a:buFont typeface="Lato"/>
              <a:buNone/>
              <a:defRPr sz="10000">
                <a:latin typeface="Lato"/>
                <a:ea typeface="Lato"/>
                <a:cs typeface="Lato"/>
                <a:sym typeface="Lato"/>
              </a:defRPr>
            </a:lvl7pPr>
            <a:lvl8pPr lvl="7" algn="ctr">
              <a:spcBef>
                <a:spcPts val="0"/>
              </a:spcBef>
              <a:spcAft>
                <a:spcPts val="0"/>
              </a:spcAft>
              <a:buSzPts val="10000"/>
              <a:buFont typeface="Lato"/>
              <a:buNone/>
              <a:defRPr sz="10000">
                <a:latin typeface="Lato"/>
                <a:ea typeface="Lato"/>
                <a:cs typeface="Lato"/>
                <a:sym typeface="Lato"/>
              </a:defRPr>
            </a:lvl8pPr>
            <a:lvl9pPr lvl="8" algn="ctr">
              <a:spcBef>
                <a:spcPts val="0"/>
              </a:spcBef>
              <a:spcAft>
                <a:spcPts val="0"/>
              </a:spcAft>
              <a:buSzPts val="10000"/>
              <a:buFont typeface="Lato"/>
              <a:buNone/>
              <a:defRPr sz="10000">
                <a:latin typeface="Lato"/>
                <a:ea typeface="Lato"/>
                <a:cs typeface="Lato"/>
                <a:sym typeface="Lato"/>
              </a:defRPr>
            </a:lvl9pPr>
          </a:lstStyle>
          <a:p>
            <a:r>
              <a:t>xx%</a:t>
            </a:r>
          </a:p>
        </p:txBody>
      </p:sp>
      <p:sp>
        <p:nvSpPr>
          <p:cNvPr id="51" name="Google Shape;51;p11"/>
          <p:cNvSpPr txBox="1">
            <a:spLocks noGrp="1"/>
          </p:cNvSpPr>
          <p:nvPr>
            <p:ph type="body" idx="1"/>
          </p:nvPr>
        </p:nvSpPr>
        <p:spPr>
          <a:xfrm>
            <a:off x="311700" y="2919450"/>
            <a:ext cx="8520600" cy="10716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52" name="Google Shape;52;p11"/>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12"/>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pic>
        <p:nvPicPr>
          <p:cNvPr id="7" name="Picture 6" descr="Interior-Overlay.png"/>
          <p:cNvPicPr>
            <a:picLocks noChangeAspect="1"/>
          </p:cNvPicPr>
          <p:nvPr/>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idx="1"/>
          </p:nvPr>
        </p:nvSpPr>
        <p:spPr/>
        <p:txBody>
          <a:bodyPr/>
          <a:lstStyle>
            <a:lvl5pP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a:xfrm>
            <a:off x="6302188" y="4767263"/>
            <a:ext cx="2429435" cy="273844"/>
          </a:xfrm>
          <a:prstGeom prst="rect">
            <a:avLst/>
          </a:prstGeom>
        </p:spPr>
        <p:txBody>
          <a:bodyPr/>
          <a:lstStyle/>
          <a:p>
            <a:fld id="{A027FE43-1163-BE42-BBA7-812B1DB507EC}" type="datetimeFigureOut">
              <a:rPr lang="en-US" smtClean="0"/>
              <a:t>2/26/20</a:t>
            </a:fld>
            <a:endParaRPr lang="en-US"/>
          </a:p>
        </p:txBody>
      </p:sp>
      <p:sp>
        <p:nvSpPr>
          <p:cNvPr id="5" name="Footer Placeholder 4"/>
          <p:cNvSpPr>
            <a:spLocks noGrp="1"/>
          </p:cNvSpPr>
          <p:nvPr>
            <p:ph type="ftr" sz="quarter" idx="11"/>
          </p:nvPr>
        </p:nvSpPr>
        <p:spPr>
          <a:xfrm>
            <a:off x="685800" y="4767263"/>
            <a:ext cx="2743200" cy="273844"/>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E2FE3045-0FCF-DC46-B177-B23A0BFBF806}" type="slidenum">
              <a:rPr lang="en-US" smtClean="0"/>
              <a:t>‹#›</a:t>
            </a:fld>
            <a:endParaRPr lang="en-US"/>
          </a:p>
        </p:txBody>
      </p:sp>
    </p:spTree>
    <p:extLst>
      <p:ext uri="{BB962C8B-B14F-4D97-AF65-F5344CB8AC3E}">
        <p14:creationId xmlns:p14="http://schemas.microsoft.com/office/powerpoint/2010/main" val="415905914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pic>
        <p:nvPicPr>
          <p:cNvPr id="10" name="Picture 9" descr="Interior-Overlay.png"/>
          <p:cNvPicPr>
            <a:picLocks noChangeAspect="1"/>
          </p:cNvPicPr>
          <p:nvPr/>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a:xfrm>
            <a:off x="1089025" y="205978"/>
            <a:ext cx="7272339" cy="1004257"/>
          </a:xfrm>
        </p:spPr>
        <p:txBody>
          <a:bodyPr/>
          <a:lstStyle>
            <a:lvl1pPr>
              <a:defRPr/>
            </a:lvl1pPr>
          </a:lstStyle>
          <a:p>
            <a:r>
              <a:rPr lang="en-US" smtClean="0"/>
              <a:t>Click to edit Master title style</a:t>
            </a:r>
            <a:endParaRPr/>
          </a:p>
        </p:txBody>
      </p:sp>
      <p:sp>
        <p:nvSpPr>
          <p:cNvPr id="3" name="Text Placeholder 2"/>
          <p:cNvSpPr>
            <a:spLocks noGrp="1"/>
          </p:cNvSpPr>
          <p:nvPr>
            <p:ph type="body" idx="1"/>
          </p:nvPr>
        </p:nvSpPr>
        <p:spPr>
          <a:xfrm>
            <a:off x="1089024" y="1266509"/>
            <a:ext cx="3429000" cy="620316"/>
          </a:xfrm>
        </p:spPr>
        <p:txBody>
          <a:bodyPr anchor="ctr" anchorCtr="0">
            <a:noAutofit/>
          </a:bodyPr>
          <a:lstStyle>
            <a:lvl1pPr marL="0" indent="0" algn="ctr">
              <a:spcBef>
                <a:spcPts val="0"/>
              </a:spcBef>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089024" y="1943100"/>
            <a:ext cx="3429000" cy="2651522"/>
          </a:xfrm>
        </p:spPr>
        <p:txBody>
          <a:bodyPr>
            <a:normAutofit/>
          </a:bodyPr>
          <a:lstStyle>
            <a:lvl1pPr>
              <a:defRPr sz="20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5" name="Text Placeholder 4"/>
          <p:cNvSpPr>
            <a:spLocks noGrp="1"/>
          </p:cNvSpPr>
          <p:nvPr>
            <p:ph type="body" sz="quarter" idx="3"/>
          </p:nvPr>
        </p:nvSpPr>
        <p:spPr>
          <a:xfrm>
            <a:off x="4932363" y="1266509"/>
            <a:ext cx="3429000" cy="620316"/>
          </a:xfrm>
        </p:spPr>
        <p:txBody>
          <a:bodyPr anchor="ctr" anchorCtr="0">
            <a:noAutofit/>
          </a:bodyPr>
          <a:lstStyle>
            <a:lvl1pPr marL="0" indent="0" algn="ctr">
              <a:spcBef>
                <a:spcPts val="0"/>
              </a:spcBef>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932363" y="1943100"/>
            <a:ext cx="3429000" cy="2651522"/>
          </a:xfrm>
        </p:spPr>
        <p:txBody>
          <a:bodyPr>
            <a:normAutofit/>
          </a:bodyPr>
          <a:lstStyle>
            <a:lvl1pPr>
              <a:defRPr sz="20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7" name="Date Placeholder 6"/>
          <p:cNvSpPr>
            <a:spLocks noGrp="1"/>
          </p:cNvSpPr>
          <p:nvPr>
            <p:ph type="dt" sz="half" idx="10"/>
          </p:nvPr>
        </p:nvSpPr>
        <p:spPr>
          <a:xfrm>
            <a:off x="6302188" y="4767263"/>
            <a:ext cx="2429435" cy="273844"/>
          </a:xfrm>
          <a:prstGeom prst="rect">
            <a:avLst/>
          </a:prstGeom>
        </p:spPr>
        <p:txBody>
          <a:bodyPr/>
          <a:lstStyle/>
          <a:p>
            <a:fld id="{A027FE43-1163-BE42-BBA7-812B1DB507EC}" type="datetimeFigureOut">
              <a:rPr lang="en-US" smtClean="0"/>
              <a:t>2/26/20</a:t>
            </a:fld>
            <a:endParaRPr lang="en-US"/>
          </a:p>
        </p:txBody>
      </p:sp>
      <p:sp>
        <p:nvSpPr>
          <p:cNvPr id="8" name="Footer Placeholder 7"/>
          <p:cNvSpPr>
            <a:spLocks noGrp="1"/>
          </p:cNvSpPr>
          <p:nvPr>
            <p:ph type="ftr" sz="quarter" idx="11"/>
          </p:nvPr>
        </p:nvSpPr>
        <p:spPr>
          <a:xfrm>
            <a:off x="685800" y="4767263"/>
            <a:ext cx="2743200" cy="273844"/>
          </a:xfrm>
          <a:prstGeom prst="rect">
            <a:avLst/>
          </a:prstGeom>
        </p:spPr>
        <p:txBody>
          <a:bodyPr/>
          <a:lstStyle/>
          <a:p>
            <a:endParaRPr lang="en-US"/>
          </a:p>
        </p:txBody>
      </p:sp>
      <p:sp>
        <p:nvSpPr>
          <p:cNvPr id="9" name="Slide Number Placeholder 8"/>
          <p:cNvSpPr>
            <a:spLocks noGrp="1"/>
          </p:cNvSpPr>
          <p:nvPr>
            <p:ph type="sldNum" sz="quarter" idx="12"/>
          </p:nvPr>
        </p:nvSpPr>
        <p:spPr/>
        <p:txBody>
          <a:bodyPr/>
          <a:lstStyle/>
          <a:p>
            <a:fld id="{E2FE3045-0FCF-DC46-B177-B23A0BFBF806}" type="slidenum">
              <a:rPr lang="en-US" smtClean="0"/>
              <a:t>‹#›</a:t>
            </a:fld>
            <a:endParaRPr lang="en-US"/>
          </a:p>
        </p:txBody>
      </p:sp>
    </p:spTree>
    <p:extLst>
      <p:ext uri="{BB962C8B-B14F-4D97-AF65-F5344CB8AC3E}">
        <p14:creationId xmlns:p14="http://schemas.microsoft.com/office/powerpoint/2010/main" val="31511526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5"/>
        <p:cNvGrpSpPr/>
        <p:nvPr/>
      </p:nvGrpSpPr>
      <p:grpSpPr>
        <a:xfrm>
          <a:off x="0" y="0"/>
          <a:ext cx="0" cy="0"/>
          <a:chOff x="0" y="0"/>
          <a:chExt cx="0" cy="0"/>
        </a:xfrm>
      </p:grpSpPr>
      <p:sp>
        <p:nvSpPr>
          <p:cNvPr id="16" name="Google Shape;16;p3"/>
          <p:cNvSpPr txBox="1">
            <a:spLocks noGrp="1"/>
          </p:cNvSpPr>
          <p:nvPr>
            <p:ph type="title"/>
          </p:nvPr>
        </p:nvSpPr>
        <p:spPr>
          <a:xfrm>
            <a:off x="509550" y="1423875"/>
            <a:ext cx="8124900" cy="17982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lt1"/>
              </a:buClr>
              <a:buSzPts val="4800"/>
              <a:buFont typeface="Lato"/>
              <a:buNone/>
              <a:defRPr sz="4800" b="0">
                <a:solidFill>
                  <a:schemeClr val="lt1"/>
                </a:solidFill>
                <a:latin typeface="Lato"/>
                <a:ea typeface="Lato"/>
                <a:cs typeface="Lato"/>
                <a:sym typeface="Lato"/>
              </a:defRPr>
            </a:lvl1pPr>
            <a:lvl2pPr lvl="1" algn="ctr">
              <a:spcBef>
                <a:spcPts val="0"/>
              </a:spcBef>
              <a:spcAft>
                <a:spcPts val="0"/>
              </a:spcAft>
              <a:buClr>
                <a:schemeClr val="lt1"/>
              </a:buClr>
              <a:buSzPts val="4800"/>
              <a:buFont typeface="Lato"/>
              <a:buNone/>
              <a:defRPr sz="4800" b="0">
                <a:solidFill>
                  <a:schemeClr val="lt1"/>
                </a:solidFill>
                <a:latin typeface="Lato"/>
                <a:ea typeface="Lato"/>
                <a:cs typeface="Lato"/>
                <a:sym typeface="Lato"/>
              </a:defRPr>
            </a:lvl2pPr>
            <a:lvl3pPr lvl="2" algn="ctr">
              <a:spcBef>
                <a:spcPts val="0"/>
              </a:spcBef>
              <a:spcAft>
                <a:spcPts val="0"/>
              </a:spcAft>
              <a:buClr>
                <a:schemeClr val="lt1"/>
              </a:buClr>
              <a:buSzPts val="4800"/>
              <a:buFont typeface="Lato"/>
              <a:buNone/>
              <a:defRPr sz="4800" b="0">
                <a:solidFill>
                  <a:schemeClr val="lt1"/>
                </a:solidFill>
                <a:latin typeface="Lato"/>
                <a:ea typeface="Lato"/>
                <a:cs typeface="Lato"/>
                <a:sym typeface="Lato"/>
              </a:defRPr>
            </a:lvl3pPr>
            <a:lvl4pPr lvl="3" algn="ctr">
              <a:spcBef>
                <a:spcPts val="0"/>
              </a:spcBef>
              <a:spcAft>
                <a:spcPts val="0"/>
              </a:spcAft>
              <a:buClr>
                <a:schemeClr val="lt1"/>
              </a:buClr>
              <a:buSzPts val="4800"/>
              <a:buFont typeface="Lato"/>
              <a:buNone/>
              <a:defRPr sz="4800" b="0">
                <a:solidFill>
                  <a:schemeClr val="lt1"/>
                </a:solidFill>
                <a:latin typeface="Lato"/>
                <a:ea typeface="Lato"/>
                <a:cs typeface="Lato"/>
                <a:sym typeface="Lato"/>
              </a:defRPr>
            </a:lvl4pPr>
            <a:lvl5pPr lvl="4" algn="ctr">
              <a:spcBef>
                <a:spcPts val="0"/>
              </a:spcBef>
              <a:spcAft>
                <a:spcPts val="0"/>
              </a:spcAft>
              <a:buClr>
                <a:schemeClr val="lt1"/>
              </a:buClr>
              <a:buSzPts val="4800"/>
              <a:buFont typeface="Lato"/>
              <a:buNone/>
              <a:defRPr sz="4800" b="0">
                <a:solidFill>
                  <a:schemeClr val="lt1"/>
                </a:solidFill>
                <a:latin typeface="Lato"/>
                <a:ea typeface="Lato"/>
                <a:cs typeface="Lato"/>
                <a:sym typeface="Lato"/>
              </a:defRPr>
            </a:lvl5pPr>
            <a:lvl6pPr lvl="5" algn="ctr">
              <a:spcBef>
                <a:spcPts val="0"/>
              </a:spcBef>
              <a:spcAft>
                <a:spcPts val="0"/>
              </a:spcAft>
              <a:buClr>
                <a:schemeClr val="lt1"/>
              </a:buClr>
              <a:buSzPts val="4800"/>
              <a:buFont typeface="Lato"/>
              <a:buNone/>
              <a:defRPr sz="4800" b="0">
                <a:solidFill>
                  <a:schemeClr val="lt1"/>
                </a:solidFill>
                <a:latin typeface="Lato"/>
                <a:ea typeface="Lato"/>
                <a:cs typeface="Lato"/>
                <a:sym typeface="Lato"/>
              </a:defRPr>
            </a:lvl6pPr>
            <a:lvl7pPr lvl="6" algn="ctr">
              <a:spcBef>
                <a:spcPts val="0"/>
              </a:spcBef>
              <a:spcAft>
                <a:spcPts val="0"/>
              </a:spcAft>
              <a:buClr>
                <a:schemeClr val="lt1"/>
              </a:buClr>
              <a:buSzPts val="4800"/>
              <a:buFont typeface="Lato"/>
              <a:buNone/>
              <a:defRPr sz="4800" b="0">
                <a:solidFill>
                  <a:schemeClr val="lt1"/>
                </a:solidFill>
                <a:latin typeface="Lato"/>
                <a:ea typeface="Lato"/>
                <a:cs typeface="Lato"/>
                <a:sym typeface="Lato"/>
              </a:defRPr>
            </a:lvl7pPr>
            <a:lvl8pPr lvl="7" algn="ctr">
              <a:spcBef>
                <a:spcPts val="0"/>
              </a:spcBef>
              <a:spcAft>
                <a:spcPts val="0"/>
              </a:spcAft>
              <a:buClr>
                <a:schemeClr val="lt1"/>
              </a:buClr>
              <a:buSzPts val="4800"/>
              <a:buFont typeface="Lato"/>
              <a:buNone/>
              <a:defRPr sz="4800" b="0">
                <a:solidFill>
                  <a:schemeClr val="lt1"/>
                </a:solidFill>
                <a:latin typeface="Lato"/>
                <a:ea typeface="Lato"/>
                <a:cs typeface="Lato"/>
                <a:sym typeface="Lato"/>
              </a:defRPr>
            </a:lvl8pPr>
            <a:lvl9pPr lvl="8" algn="ctr">
              <a:spcBef>
                <a:spcPts val="0"/>
              </a:spcBef>
              <a:spcAft>
                <a:spcPts val="0"/>
              </a:spcAft>
              <a:buClr>
                <a:schemeClr val="lt1"/>
              </a:buClr>
              <a:buSzPts val="4800"/>
              <a:buFont typeface="Lato"/>
              <a:buNone/>
              <a:defRPr sz="4800" b="0">
                <a:solidFill>
                  <a:schemeClr val="lt1"/>
                </a:solidFill>
                <a:latin typeface="Lato"/>
                <a:ea typeface="Lato"/>
                <a:cs typeface="Lato"/>
                <a:sym typeface="Lato"/>
              </a:defRPr>
            </a:lvl9pPr>
          </a:lstStyle>
          <a:p>
            <a:endParaRPr/>
          </a:p>
        </p:txBody>
      </p:sp>
      <p:sp>
        <p:nvSpPr>
          <p:cNvPr id="17" name="Google Shape;17;p3"/>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8"/>
        <p:cNvGrpSpPr/>
        <p:nvPr/>
      </p:nvGrpSpPr>
      <p:grpSpPr>
        <a:xfrm>
          <a:off x="0" y="0"/>
          <a:ext cx="0" cy="0"/>
          <a:chOff x="0" y="0"/>
          <a:chExt cx="0" cy="0"/>
        </a:xfrm>
      </p:grpSpPr>
      <p:sp>
        <p:nvSpPr>
          <p:cNvPr id="19" name="Google Shape;19;p4"/>
          <p:cNvSpPr/>
          <p:nvPr/>
        </p:nvSpPr>
        <p:spPr>
          <a:xfrm>
            <a:off x="0" y="5045700"/>
            <a:ext cx="9144000" cy="97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4"/>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21" name="Google Shape;21;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2" name="Google Shape;22;p4"/>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3"/>
        <p:cNvGrpSpPr/>
        <p:nvPr/>
      </p:nvGrpSpPr>
      <p:grpSpPr>
        <a:xfrm>
          <a:off x="0" y="0"/>
          <a:ext cx="0" cy="0"/>
          <a:chOff x="0" y="0"/>
          <a:chExt cx="0" cy="0"/>
        </a:xfrm>
      </p:grpSpPr>
      <p:sp>
        <p:nvSpPr>
          <p:cNvPr id="24" name="Google Shape;24;p5"/>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25" name="Google Shape;25;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6" name="Google Shape;26;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7" name="Google Shape;27;p5"/>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8"/>
        <p:cNvGrpSpPr/>
        <p:nvPr/>
      </p:nvGrpSpPr>
      <p:grpSpPr>
        <a:xfrm>
          <a:off x="0" y="0"/>
          <a:ext cx="0" cy="0"/>
          <a:chOff x="0" y="0"/>
          <a:chExt cx="0" cy="0"/>
        </a:xfrm>
      </p:grpSpPr>
      <p:sp>
        <p:nvSpPr>
          <p:cNvPr id="29" name="Google Shape;29;p6"/>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30" name="Google Shape;30;p6"/>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1"/>
        <p:cNvGrpSpPr/>
        <p:nvPr/>
      </p:nvGrpSpPr>
      <p:grpSpPr>
        <a:xfrm>
          <a:off x="0" y="0"/>
          <a:ext cx="0" cy="0"/>
          <a:chOff x="0" y="0"/>
          <a:chExt cx="0" cy="0"/>
        </a:xfrm>
      </p:grpSpPr>
      <p:sp>
        <p:nvSpPr>
          <p:cNvPr id="32" name="Google Shape;32;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3" name="Google Shape;33;p7"/>
          <p:cNvSpPr txBox="1">
            <a:spLocks noGrp="1"/>
          </p:cNvSpPr>
          <p:nvPr>
            <p:ph type="body" idx="1"/>
          </p:nvPr>
        </p:nvSpPr>
        <p:spPr>
          <a:xfrm>
            <a:off x="311700" y="1391378"/>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4" name="Google Shape;34;p7"/>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dk2"/>
        </a:solidFill>
        <a:effectLst/>
      </p:bgPr>
    </p:bg>
    <p:spTree>
      <p:nvGrpSpPr>
        <p:cNvPr id="1" name="Shape 35"/>
        <p:cNvGrpSpPr/>
        <p:nvPr/>
      </p:nvGrpSpPr>
      <p:grpSpPr>
        <a:xfrm>
          <a:off x="0" y="0"/>
          <a:ext cx="0" cy="0"/>
          <a:chOff x="0" y="0"/>
          <a:chExt cx="0" cy="0"/>
        </a:xfrm>
      </p:grpSpPr>
      <p:sp>
        <p:nvSpPr>
          <p:cNvPr id="36" name="Google Shape;36;p8"/>
          <p:cNvSpPr txBox="1">
            <a:spLocks noGrp="1"/>
          </p:cNvSpPr>
          <p:nvPr>
            <p:ph type="title"/>
          </p:nvPr>
        </p:nvSpPr>
        <p:spPr>
          <a:xfrm>
            <a:off x="490250" y="526350"/>
            <a:ext cx="5618700" cy="40908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4800"/>
              <a:buFont typeface="Lato"/>
              <a:buNone/>
              <a:defRPr sz="4800" b="0">
                <a:solidFill>
                  <a:schemeClr val="lt1"/>
                </a:solidFill>
                <a:latin typeface="Lato"/>
                <a:ea typeface="Lato"/>
                <a:cs typeface="Lato"/>
                <a:sym typeface="Lato"/>
              </a:defRPr>
            </a:lvl1pPr>
            <a:lvl2pPr lvl="1">
              <a:spcBef>
                <a:spcPts val="0"/>
              </a:spcBef>
              <a:spcAft>
                <a:spcPts val="0"/>
              </a:spcAft>
              <a:buClr>
                <a:schemeClr val="lt1"/>
              </a:buClr>
              <a:buSzPts val="4800"/>
              <a:buFont typeface="Lato"/>
              <a:buNone/>
              <a:defRPr sz="4800" b="0">
                <a:solidFill>
                  <a:schemeClr val="lt1"/>
                </a:solidFill>
                <a:latin typeface="Lato"/>
                <a:ea typeface="Lato"/>
                <a:cs typeface="Lato"/>
                <a:sym typeface="Lato"/>
              </a:defRPr>
            </a:lvl2pPr>
            <a:lvl3pPr lvl="2">
              <a:spcBef>
                <a:spcPts val="0"/>
              </a:spcBef>
              <a:spcAft>
                <a:spcPts val="0"/>
              </a:spcAft>
              <a:buClr>
                <a:schemeClr val="lt1"/>
              </a:buClr>
              <a:buSzPts val="4800"/>
              <a:buFont typeface="Lato"/>
              <a:buNone/>
              <a:defRPr sz="4800" b="0">
                <a:solidFill>
                  <a:schemeClr val="lt1"/>
                </a:solidFill>
                <a:latin typeface="Lato"/>
                <a:ea typeface="Lato"/>
                <a:cs typeface="Lato"/>
                <a:sym typeface="Lato"/>
              </a:defRPr>
            </a:lvl3pPr>
            <a:lvl4pPr lvl="3">
              <a:spcBef>
                <a:spcPts val="0"/>
              </a:spcBef>
              <a:spcAft>
                <a:spcPts val="0"/>
              </a:spcAft>
              <a:buClr>
                <a:schemeClr val="lt1"/>
              </a:buClr>
              <a:buSzPts val="4800"/>
              <a:buFont typeface="Lato"/>
              <a:buNone/>
              <a:defRPr sz="4800" b="0">
                <a:solidFill>
                  <a:schemeClr val="lt1"/>
                </a:solidFill>
                <a:latin typeface="Lato"/>
                <a:ea typeface="Lato"/>
                <a:cs typeface="Lato"/>
                <a:sym typeface="Lato"/>
              </a:defRPr>
            </a:lvl4pPr>
            <a:lvl5pPr lvl="4">
              <a:spcBef>
                <a:spcPts val="0"/>
              </a:spcBef>
              <a:spcAft>
                <a:spcPts val="0"/>
              </a:spcAft>
              <a:buClr>
                <a:schemeClr val="lt1"/>
              </a:buClr>
              <a:buSzPts val="4800"/>
              <a:buFont typeface="Lato"/>
              <a:buNone/>
              <a:defRPr sz="4800" b="0">
                <a:solidFill>
                  <a:schemeClr val="lt1"/>
                </a:solidFill>
                <a:latin typeface="Lato"/>
                <a:ea typeface="Lato"/>
                <a:cs typeface="Lato"/>
                <a:sym typeface="Lato"/>
              </a:defRPr>
            </a:lvl5pPr>
            <a:lvl6pPr lvl="5">
              <a:spcBef>
                <a:spcPts val="0"/>
              </a:spcBef>
              <a:spcAft>
                <a:spcPts val="0"/>
              </a:spcAft>
              <a:buClr>
                <a:schemeClr val="lt1"/>
              </a:buClr>
              <a:buSzPts val="4800"/>
              <a:buFont typeface="Lato"/>
              <a:buNone/>
              <a:defRPr sz="4800" b="0">
                <a:solidFill>
                  <a:schemeClr val="lt1"/>
                </a:solidFill>
                <a:latin typeface="Lato"/>
                <a:ea typeface="Lato"/>
                <a:cs typeface="Lato"/>
                <a:sym typeface="Lato"/>
              </a:defRPr>
            </a:lvl6pPr>
            <a:lvl7pPr lvl="6">
              <a:spcBef>
                <a:spcPts val="0"/>
              </a:spcBef>
              <a:spcAft>
                <a:spcPts val="0"/>
              </a:spcAft>
              <a:buClr>
                <a:schemeClr val="lt1"/>
              </a:buClr>
              <a:buSzPts val="4800"/>
              <a:buFont typeface="Lato"/>
              <a:buNone/>
              <a:defRPr sz="4800" b="0">
                <a:solidFill>
                  <a:schemeClr val="lt1"/>
                </a:solidFill>
                <a:latin typeface="Lato"/>
                <a:ea typeface="Lato"/>
                <a:cs typeface="Lato"/>
                <a:sym typeface="Lato"/>
              </a:defRPr>
            </a:lvl7pPr>
            <a:lvl8pPr lvl="7">
              <a:spcBef>
                <a:spcPts val="0"/>
              </a:spcBef>
              <a:spcAft>
                <a:spcPts val="0"/>
              </a:spcAft>
              <a:buClr>
                <a:schemeClr val="lt1"/>
              </a:buClr>
              <a:buSzPts val="4800"/>
              <a:buFont typeface="Lato"/>
              <a:buNone/>
              <a:defRPr sz="4800" b="0">
                <a:solidFill>
                  <a:schemeClr val="lt1"/>
                </a:solidFill>
                <a:latin typeface="Lato"/>
                <a:ea typeface="Lato"/>
                <a:cs typeface="Lato"/>
                <a:sym typeface="Lato"/>
              </a:defRPr>
            </a:lvl8pPr>
            <a:lvl9pPr lvl="8">
              <a:spcBef>
                <a:spcPts val="0"/>
              </a:spcBef>
              <a:spcAft>
                <a:spcPts val="0"/>
              </a:spcAft>
              <a:buClr>
                <a:schemeClr val="lt1"/>
              </a:buClr>
              <a:buSzPts val="4800"/>
              <a:buFont typeface="Lato"/>
              <a:buNone/>
              <a:defRPr sz="4800" b="0">
                <a:solidFill>
                  <a:schemeClr val="lt1"/>
                </a:solidFill>
                <a:latin typeface="Lato"/>
                <a:ea typeface="Lato"/>
                <a:cs typeface="Lato"/>
                <a:sym typeface="Lato"/>
              </a:defRPr>
            </a:lvl9pPr>
          </a:lstStyle>
          <a:p>
            <a:endParaRPr/>
          </a:p>
        </p:txBody>
      </p:sp>
      <p:sp>
        <p:nvSpPr>
          <p:cNvPr id="37" name="Google Shape;37;p8"/>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8"/>
        <p:cNvGrpSpPr/>
        <p:nvPr/>
      </p:nvGrpSpPr>
      <p:grpSpPr>
        <a:xfrm>
          <a:off x="0" y="0"/>
          <a:ext cx="0" cy="0"/>
          <a:chOff x="0" y="0"/>
          <a:chExt cx="0" cy="0"/>
        </a:xfrm>
      </p:grpSpPr>
      <p:sp>
        <p:nvSpPr>
          <p:cNvPr id="39" name="Google Shape;39;p9"/>
          <p:cNvSpPr/>
          <p:nvPr/>
        </p:nvSpPr>
        <p:spPr>
          <a:xfrm>
            <a:off x="4572000" y="-2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0" name="Google Shape;40;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41" name="Google Shape;41;p9"/>
          <p:cNvSpPr txBox="1">
            <a:spLocks noGrp="1"/>
          </p:cNvSpPr>
          <p:nvPr>
            <p:ph type="title"/>
          </p:nvPr>
        </p:nvSpPr>
        <p:spPr>
          <a:xfrm>
            <a:off x="265500" y="1107950"/>
            <a:ext cx="4045200" cy="16836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2" name="Google Shape;42;p9"/>
          <p:cNvSpPr txBox="1">
            <a:spLocks noGrp="1"/>
          </p:cNvSpPr>
          <p:nvPr>
            <p:ph type="subTitle" idx="1"/>
          </p:nvPr>
        </p:nvSpPr>
        <p:spPr>
          <a:xfrm>
            <a:off x="265500" y="2845201"/>
            <a:ext cx="4045200" cy="13455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3" name="Google Shape;43;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
        <p:nvSpPr>
          <p:cNvPr id="44" name="Google Shape;44;p9"/>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5"/>
        <p:cNvGrpSpPr/>
        <p:nvPr/>
      </p:nvGrpSpPr>
      <p:grpSpPr>
        <a:xfrm>
          <a:off x="0" y="0"/>
          <a:ext cx="0" cy="0"/>
          <a:chOff x="0" y="0"/>
          <a:chExt cx="0" cy="0"/>
        </a:xfrm>
      </p:grpSpPr>
      <p:sp>
        <p:nvSpPr>
          <p:cNvPr id="46" name="Google Shape;46;p10"/>
          <p:cNvSpPr txBox="1">
            <a:spLocks noGrp="1"/>
          </p:cNvSpPr>
          <p:nvPr>
            <p:ph type="body" idx="1"/>
          </p:nvPr>
        </p:nvSpPr>
        <p:spPr>
          <a:xfrm>
            <a:off x="319500" y="4230575"/>
            <a:ext cx="5998800" cy="5988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7" name="Google Shape;47;p10"/>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coral">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391350"/>
            <a:ext cx="8520600" cy="6261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1pPr>
            <a:lvl2pPr lvl="1">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2pPr>
            <a:lvl3pPr lvl="2">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3pPr>
            <a:lvl4pPr lvl="3">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4pPr>
            <a:lvl5pPr lvl="4">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5pPr>
            <a:lvl6pPr lvl="5">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6pPr>
            <a:lvl7pPr lvl="6">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7pPr>
            <a:lvl8pPr lvl="7">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8pPr>
            <a:lvl9pPr lvl="8">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marL="914400" lvl="1"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2pPr>
            <a:lvl3pPr marL="1371600" lvl="2"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3pPr>
            <a:lvl4pPr marL="1828800" lvl="3"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4pPr>
            <a:lvl5pPr marL="2286000" lvl="4"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5pPr>
            <a:lvl6pPr marL="2743200" lvl="5"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6pPr>
            <a:lvl7pPr marL="3200400" lvl="6"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7pPr>
            <a:lvl8pPr marL="3657600" lvl="7"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8pPr>
            <a:lvl9pPr marL="4114800" lvl="8" indent="-317500">
              <a:lnSpc>
                <a:spcPct val="115000"/>
              </a:lnSpc>
              <a:spcBef>
                <a:spcPts val="1600"/>
              </a:spcBef>
              <a:spcAft>
                <a:spcPts val="1600"/>
              </a:spcAft>
              <a:buClr>
                <a:schemeClr val="dk2"/>
              </a:buClr>
              <a:buSzPts val="1400"/>
              <a:buFont typeface="Lato"/>
              <a:buChar char="■"/>
              <a:defRPr>
                <a:solidFill>
                  <a:schemeClr val="dk2"/>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latin typeface="Lato"/>
                <a:ea typeface="Lato"/>
                <a:cs typeface="Lato"/>
                <a:sym typeface="Lato"/>
              </a:defRPr>
            </a:lvl1pPr>
            <a:lvl2pPr lvl="1" algn="r">
              <a:buNone/>
              <a:defRPr sz="1000">
                <a:solidFill>
                  <a:schemeClr val="dk2"/>
                </a:solidFill>
                <a:latin typeface="Lato"/>
                <a:ea typeface="Lato"/>
                <a:cs typeface="Lato"/>
                <a:sym typeface="Lato"/>
              </a:defRPr>
            </a:lvl2pPr>
            <a:lvl3pPr lvl="2" algn="r">
              <a:buNone/>
              <a:defRPr sz="1000">
                <a:solidFill>
                  <a:schemeClr val="dk2"/>
                </a:solidFill>
                <a:latin typeface="Lato"/>
                <a:ea typeface="Lato"/>
                <a:cs typeface="Lato"/>
                <a:sym typeface="Lato"/>
              </a:defRPr>
            </a:lvl3pPr>
            <a:lvl4pPr lvl="3" algn="r">
              <a:buNone/>
              <a:defRPr sz="1000">
                <a:solidFill>
                  <a:schemeClr val="dk2"/>
                </a:solidFill>
                <a:latin typeface="Lato"/>
                <a:ea typeface="Lato"/>
                <a:cs typeface="Lato"/>
                <a:sym typeface="Lato"/>
              </a:defRPr>
            </a:lvl4pPr>
            <a:lvl5pPr lvl="4" algn="r">
              <a:buNone/>
              <a:defRPr sz="1000">
                <a:solidFill>
                  <a:schemeClr val="dk2"/>
                </a:solidFill>
                <a:latin typeface="Lato"/>
                <a:ea typeface="Lato"/>
                <a:cs typeface="Lato"/>
                <a:sym typeface="Lato"/>
              </a:defRPr>
            </a:lvl5pPr>
            <a:lvl6pPr lvl="5" algn="r">
              <a:buNone/>
              <a:defRPr sz="1000">
                <a:solidFill>
                  <a:schemeClr val="dk2"/>
                </a:solidFill>
                <a:latin typeface="Lato"/>
                <a:ea typeface="Lato"/>
                <a:cs typeface="Lato"/>
                <a:sym typeface="Lato"/>
              </a:defRPr>
            </a:lvl6pPr>
            <a:lvl7pPr lvl="6" algn="r">
              <a:buNone/>
              <a:defRPr sz="1000">
                <a:solidFill>
                  <a:schemeClr val="dk2"/>
                </a:solidFill>
                <a:latin typeface="Lato"/>
                <a:ea typeface="Lato"/>
                <a:cs typeface="Lato"/>
                <a:sym typeface="Lato"/>
              </a:defRPr>
            </a:lvl7pPr>
            <a:lvl8pPr lvl="7" algn="r">
              <a:buNone/>
              <a:defRPr sz="1000">
                <a:solidFill>
                  <a:schemeClr val="dk2"/>
                </a:solidFill>
                <a:latin typeface="Lato"/>
                <a:ea typeface="Lato"/>
                <a:cs typeface="Lato"/>
                <a:sym typeface="Lato"/>
              </a:defRPr>
            </a:lvl8pPr>
            <a:lvl9pPr lvl="8" algn="r">
              <a:buNone/>
              <a:defRPr sz="1000">
                <a:solidFill>
                  <a:schemeClr val="dk2"/>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60" r:id="rId12"/>
    <p:sldLayoutId id="2147483661"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7.png"/></Relationships>
</file>

<file path=ppt/slides/_rels/slide23.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0.png"/><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33.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34.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35.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36.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19.png"/><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37.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4.jpe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5.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6.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7.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8.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9.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30.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31.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32.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33.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34.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35.png"/><Relationship Id="rId3" Type="http://schemas.openxmlformats.org/officeDocument/2006/relationships/image" Target="../media/image36.png"/></Relationships>
</file>

<file path=ppt/slides/_rels/slide62.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39.png"/><Relationship Id="rId1" Type="http://schemas.openxmlformats.org/officeDocument/2006/relationships/slideLayout" Target="../slideLayouts/slideLayout12.xml"/><Relationship Id="rId2" Type="http://schemas.openxmlformats.org/officeDocument/2006/relationships/image" Target="../media/image37.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40.jpe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41.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13"/>
          <p:cNvSpPr txBox="1">
            <a:spLocks noGrp="1"/>
          </p:cNvSpPr>
          <p:nvPr>
            <p:ph type="ctrTitle"/>
          </p:nvPr>
        </p:nvSpPr>
        <p:spPr>
          <a:xfrm>
            <a:off x="3096250" y="1627200"/>
            <a:ext cx="2951400" cy="1584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Machine Learning</a:t>
            </a:r>
            <a:endParaRPr/>
          </a:p>
        </p:txBody>
      </p:sp>
      <p:sp>
        <p:nvSpPr>
          <p:cNvPr id="60" name="Google Shape;60;p13"/>
          <p:cNvSpPr txBox="1">
            <a:spLocks noGrp="1"/>
          </p:cNvSpPr>
          <p:nvPr>
            <p:ph type="subTitle" idx="1"/>
          </p:nvPr>
        </p:nvSpPr>
        <p:spPr>
          <a:xfrm>
            <a:off x="3096363" y="3266930"/>
            <a:ext cx="2951400" cy="701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Bahram Mobasher</a:t>
            </a:r>
            <a:endParaRPr/>
          </a:p>
        </p:txBody>
      </p:sp>
    </p:spTree>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57200" y="609600"/>
            <a:ext cx="8178800" cy="4524315"/>
          </a:xfrm>
          <a:prstGeom prst="rect">
            <a:avLst/>
          </a:prstGeom>
          <a:noFill/>
        </p:spPr>
        <p:txBody>
          <a:bodyPr wrap="square" rtlCol="0">
            <a:spAutoFit/>
          </a:bodyPr>
          <a:lstStyle/>
          <a:p>
            <a:r>
              <a:rPr lang="en-US" sz="2400" i="1" dirty="0" smtClean="0">
                <a:solidFill>
                  <a:srgbClr val="FF0000"/>
                </a:solidFill>
              </a:rPr>
              <a:t>Regression:</a:t>
            </a:r>
            <a:r>
              <a:rPr lang="en-US" sz="2400" dirty="0" smtClean="0">
                <a:solidFill>
                  <a:srgbClr val="0000FF"/>
                </a:solidFill>
              </a:rPr>
              <a:t> Predict a real value for each item. Examples include prediction of stock values  or variation of economic variables. The penalty for an incorrect prediction depends on the magnitude of the  difference between the predicted and the true values This is in contrast with the classification where there is no notion of closeness between various categories.</a:t>
            </a:r>
          </a:p>
          <a:p>
            <a:endParaRPr lang="en-US" sz="2400" dirty="0">
              <a:solidFill>
                <a:srgbClr val="0000FF"/>
              </a:solidFill>
            </a:endParaRPr>
          </a:p>
          <a:p>
            <a:r>
              <a:rPr lang="en-US" sz="2400" i="1" dirty="0" smtClean="0">
                <a:solidFill>
                  <a:srgbClr val="FF0000"/>
                </a:solidFill>
              </a:rPr>
              <a:t>Ranking:</a:t>
            </a:r>
            <a:r>
              <a:rPr lang="en-US" sz="2400" dirty="0" smtClean="0">
                <a:solidFill>
                  <a:srgbClr val="0000FF"/>
                </a:solidFill>
              </a:rPr>
              <a:t> Orders items according to some criterion. The examples include returning web pages relevant to a search query.</a:t>
            </a:r>
          </a:p>
          <a:p>
            <a:endParaRPr lang="en-US" sz="2400" dirty="0">
              <a:solidFill>
                <a:srgbClr val="0000FF"/>
              </a:solidFill>
            </a:endParaRPr>
          </a:p>
        </p:txBody>
      </p:sp>
    </p:spTree>
    <p:extLst>
      <p:ext uri="{BB962C8B-B14F-4D97-AF65-F5344CB8AC3E}">
        <p14:creationId xmlns:p14="http://schemas.microsoft.com/office/powerpoint/2010/main" val="2807204603"/>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31800" y="590550"/>
            <a:ext cx="8153400" cy="4154983"/>
          </a:xfrm>
          <a:prstGeom prst="rect">
            <a:avLst/>
          </a:prstGeom>
          <a:noFill/>
        </p:spPr>
        <p:txBody>
          <a:bodyPr wrap="square" rtlCol="0">
            <a:spAutoFit/>
          </a:bodyPr>
          <a:lstStyle/>
          <a:p>
            <a:r>
              <a:rPr lang="en-US" sz="2400" i="1" dirty="0" smtClean="0">
                <a:solidFill>
                  <a:srgbClr val="FF0000"/>
                </a:solidFill>
              </a:rPr>
              <a:t>Clustering: </a:t>
            </a:r>
            <a:r>
              <a:rPr lang="en-US" sz="2400" dirty="0" smtClean="0">
                <a:solidFill>
                  <a:srgbClr val="0000FF"/>
                </a:solidFill>
              </a:rPr>
              <a:t>Partitions items into homogeneous regions. This is often used to analyze very large data sets. Examples include identification of communities within large groups of people (in the context of social network analysis).</a:t>
            </a:r>
          </a:p>
          <a:p>
            <a:endParaRPr lang="en-US" sz="2400" dirty="0">
              <a:solidFill>
                <a:srgbClr val="0000FF"/>
              </a:solidFill>
            </a:endParaRPr>
          </a:p>
          <a:p>
            <a:r>
              <a:rPr lang="en-US" sz="2400" i="1" dirty="0" smtClean="0">
                <a:solidFill>
                  <a:srgbClr val="FF0000"/>
                </a:solidFill>
              </a:rPr>
              <a:t>Dimensionality Reduction: </a:t>
            </a:r>
            <a:r>
              <a:rPr lang="en-US" sz="2400" dirty="0" smtClean="0">
                <a:solidFill>
                  <a:srgbClr val="0000FF"/>
                </a:solidFill>
              </a:rPr>
              <a:t>This transforms an initial representation of items into a lower dimensional representation of these items, while preserving some properties of the initial representation. Examples include processing digital images in computer vision tasks.</a:t>
            </a:r>
            <a:endParaRPr lang="en-US" sz="2400" dirty="0">
              <a:solidFill>
                <a:srgbClr val="0000FF"/>
              </a:solidFill>
            </a:endParaRPr>
          </a:p>
        </p:txBody>
      </p:sp>
    </p:spTree>
    <p:extLst>
      <p:ext uri="{BB962C8B-B14F-4D97-AF65-F5344CB8AC3E}">
        <p14:creationId xmlns:p14="http://schemas.microsoft.com/office/powerpoint/2010/main" val="277476999"/>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0000"/>
                </a:solidFill>
              </a:rPr>
              <a:t>Types of ML</a:t>
            </a:r>
            <a:endParaRPr lang="en-US" dirty="0">
              <a:solidFill>
                <a:srgbClr val="FF0000"/>
              </a:solidFill>
            </a:endParaRPr>
          </a:p>
        </p:txBody>
      </p:sp>
      <p:sp>
        <p:nvSpPr>
          <p:cNvPr id="3" name="Content Placeholder 2"/>
          <p:cNvSpPr>
            <a:spLocks noGrp="1"/>
          </p:cNvSpPr>
          <p:nvPr>
            <p:ph idx="1"/>
          </p:nvPr>
        </p:nvSpPr>
        <p:spPr/>
        <p:txBody>
          <a:bodyPr>
            <a:normAutofit/>
          </a:bodyPr>
          <a:lstStyle/>
          <a:p>
            <a:pPr marL="0" indent="0">
              <a:buNone/>
            </a:pPr>
            <a:r>
              <a:rPr lang="en-US" dirty="0">
                <a:solidFill>
                  <a:srgbClr val="0000FF"/>
                </a:solidFill>
              </a:rPr>
              <a:t>ML is divided into two types: </a:t>
            </a:r>
          </a:p>
          <a:p>
            <a:pPr marL="0" indent="0">
              <a:buNone/>
            </a:pPr>
            <a:r>
              <a:rPr lang="en-US" dirty="0"/>
              <a:t> </a:t>
            </a:r>
          </a:p>
          <a:p>
            <a:pPr marL="0" indent="0">
              <a:buNone/>
            </a:pPr>
            <a:r>
              <a:rPr lang="en-US" dirty="0">
                <a:solidFill>
                  <a:srgbClr val="FF0000"/>
                </a:solidFill>
              </a:rPr>
              <a:t>Supervised </a:t>
            </a:r>
            <a:r>
              <a:rPr lang="en-US" dirty="0" smtClean="0">
                <a:solidFill>
                  <a:srgbClr val="FF0000"/>
                </a:solidFill>
              </a:rPr>
              <a:t>ML: </a:t>
            </a:r>
            <a:r>
              <a:rPr lang="en-US" dirty="0">
                <a:solidFill>
                  <a:srgbClr val="0000FF"/>
                </a:solidFill>
              </a:rPr>
              <a:t>Learn a mapping from inputs </a:t>
            </a:r>
            <a:r>
              <a:rPr lang="en-US" i="1" dirty="0" smtClean="0">
                <a:solidFill>
                  <a:srgbClr val="0000FF"/>
                </a:solidFill>
              </a:rPr>
              <a:t>x</a:t>
            </a:r>
            <a:r>
              <a:rPr lang="en-US" i="1" baseline="-25000" dirty="0" smtClean="0">
                <a:solidFill>
                  <a:srgbClr val="0000FF"/>
                </a:solidFill>
              </a:rPr>
              <a:t>i</a:t>
            </a:r>
            <a:r>
              <a:rPr lang="en-US" dirty="0" smtClean="0">
                <a:solidFill>
                  <a:srgbClr val="0000FF"/>
                </a:solidFill>
              </a:rPr>
              <a:t> </a:t>
            </a:r>
            <a:r>
              <a:rPr lang="en-US" dirty="0">
                <a:solidFill>
                  <a:srgbClr val="0000FF"/>
                </a:solidFill>
              </a:rPr>
              <a:t>to outputs </a:t>
            </a:r>
            <a:r>
              <a:rPr lang="en-US" i="1" dirty="0" err="1" smtClean="0">
                <a:solidFill>
                  <a:srgbClr val="0000FF"/>
                </a:solidFill>
              </a:rPr>
              <a:t>y</a:t>
            </a:r>
            <a:r>
              <a:rPr lang="en-US" i="1" baseline="-25000" dirty="0" err="1" smtClean="0">
                <a:solidFill>
                  <a:srgbClr val="0000FF"/>
                </a:solidFill>
              </a:rPr>
              <a:t>i</a:t>
            </a:r>
            <a:r>
              <a:rPr lang="en-US" dirty="0" smtClean="0">
                <a:solidFill>
                  <a:srgbClr val="0000FF"/>
                </a:solidFill>
              </a:rPr>
              <a:t>, </a:t>
            </a:r>
            <a:r>
              <a:rPr lang="en-US" dirty="0">
                <a:solidFill>
                  <a:srgbClr val="0000FF"/>
                </a:solidFill>
              </a:rPr>
              <a:t>given a labeled set of input-output pairs </a:t>
            </a:r>
            <a:r>
              <a:rPr lang="en-US" i="1" dirty="0">
                <a:solidFill>
                  <a:srgbClr val="0000FF"/>
                </a:solidFill>
              </a:rPr>
              <a:t>D = {(x</a:t>
            </a:r>
            <a:r>
              <a:rPr lang="en-US" i="1" baseline="-25000" dirty="0">
                <a:solidFill>
                  <a:srgbClr val="0000FF"/>
                </a:solidFill>
              </a:rPr>
              <a:t>i</a:t>
            </a:r>
            <a:r>
              <a:rPr lang="en-US" i="1" dirty="0">
                <a:solidFill>
                  <a:srgbClr val="0000FF"/>
                </a:solidFill>
              </a:rPr>
              <a:t> , </a:t>
            </a:r>
            <a:r>
              <a:rPr lang="en-US" i="1" dirty="0" err="1">
                <a:solidFill>
                  <a:srgbClr val="0000FF"/>
                </a:solidFill>
              </a:rPr>
              <a:t>y</a:t>
            </a:r>
            <a:r>
              <a:rPr lang="en-US" i="1" strike="sngStrike" baseline="-25000" dirty="0" err="1">
                <a:solidFill>
                  <a:srgbClr val="0000FF"/>
                </a:solidFill>
              </a:rPr>
              <a:t>i</a:t>
            </a:r>
            <a:r>
              <a:rPr lang="en-US" i="1" dirty="0">
                <a:solidFill>
                  <a:srgbClr val="0000FF"/>
                </a:solidFill>
              </a:rPr>
              <a:t>)}</a:t>
            </a:r>
            <a:r>
              <a:rPr lang="en-US" i="1" baseline="30000" dirty="0">
                <a:solidFill>
                  <a:srgbClr val="0000FF"/>
                </a:solidFill>
              </a:rPr>
              <a:t>N</a:t>
            </a:r>
            <a:r>
              <a:rPr lang="en-US" i="1" dirty="0">
                <a:solidFill>
                  <a:srgbClr val="0000FF"/>
                </a:solidFill>
              </a:rPr>
              <a:t> </a:t>
            </a:r>
            <a:r>
              <a:rPr lang="en-US" i="1" baseline="-25000" dirty="0" err="1">
                <a:solidFill>
                  <a:srgbClr val="0000FF"/>
                </a:solidFill>
              </a:rPr>
              <a:t>i</a:t>
            </a:r>
            <a:r>
              <a:rPr lang="en-US" i="1" baseline="-25000" dirty="0">
                <a:solidFill>
                  <a:srgbClr val="0000FF"/>
                </a:solidFill>
              </a:rPr>
              <a:t>=1 </a:t>
            </a:r>
            <a:r>
              <a:rPr lang="en-US" dirty="0">
                <a:solidFill>
                  <a:srgbClr val="0000FF"/>
                </a:solidFill>
              </a:rPr>
              <a:t> Here </a:t>
            </a:r>
            <a:r>
              <a:rPr lang="en-US" i="1" dirty="0">
                <a:solidFill>
                  <a:srgbClr val="0000FF"/>
                </a:solidFill>
              </a:rPr>
              <a:t>D</a:t>
            </a:r>
            <a:r>
              <a:rPr lang="en-US" dirty="0">
                <a:solidFill>
                  <a:srgbClr val="0000FF"/>
                </a:solidFill>
              </a:rPr>
              <a:t> is called the training set and </a:t>
            </a:r>
            <a:r>
              <a:rPr lang="en-US" i="1" dirty="0">
                <a:solidFill>
                  <a:srgbClr val="0000FF"/>
                </a:solidFill>
              </a:rPr>
              <a:t>N</a:t>
            </a:r>
            <a:r>
              <a:rPr lang="en-US" dirty="0">
                <a:solidFill>
                  <a:srgbClr val="0000FF"/>
                </a:solidFill>
              </a:rPr>
              <a:t> is the number of training examples. </a:t>
            </a:r>
          </a:p>
          <a:p>
            <a:pPr marL="0" indent="0">
              <a:buNone/>
            </a:pPr>
            <a:endParaRPr lang="en-US" dirty="0">
              <a:solidFill>
                <a:srgbClr val="0000FF"/>
              </a:solidFill>
            </a:endParaRPr>
          </a:p>
          <a:p>
            <a:pPr marL="0" indent="0">
              <a:buNone/>
            </a:pPr>
            <a:r>
              <a:rPr lang="en-US" dirty="0">
                <a:solidFill>
                  <a:srgbClr val="0000FF"/>
                </a:solidFill>
              </a:rPr>
              <a:t>Each training input </a:t>
            </a:r>
            <a:r>
              <a:rPr lang="en-US" i="1" dirty="0">
                <a:solidFill>
                  <a:srgbClr val="0000FF"/>
                </a:solidFill>
              </a:rPr>
              <a:t>x</a:t>
            </a:r>
            <a:r>
              <a:rPr lang="en-US" i="1" baseline="-25000" dirty="0">
                <a:solidFill>
                  <a:srgbClr val="0000FF"/>
                </a:solidFill>
              </a:rPr>
              <a:t>i</a:t>
            </a:r>
            <a:r>
              <a:rPr lang="en-US" baseline="-25000" dirty="0">
                <a:solidFill>
                  <a:srgbClr val="0000FF"/>
                </a:solidFill>
              </a:rPr>
              <a:t> </a:t>
            </a:r>
            <a:r>
              <a:rPr lang="en-US" dirty="0">
                <a:solidFill>
                  <a:srgbClr val="0000FF"/>
                </a:solidFill>
              </a:rPr>
              <a:t> is a D-dimensional vector of numbers representing for example, the weight and height of someone. These are called </a:t>
            </a:r>
            <a:r>
              <a:rPr lang="en-US" i="1" dirty="0">
                <a:solidFill>
                  <a:srgbClr val="FF0000"/>
                </a:solidFill>
              </a:rPr>
              <a:t>features</a:t>
            </a:r>
            <a:r>
              <a:rPr lang="en-US" dirty="0"/>
              <a:t> </a:t>
            </a:r>
            <a:r>
              <a:rPr lang="en-US" dirty="0">
                <a:solidFill>
                  <a:srgbClr val="0000FF"/>
                </a:solidFill>
              </a:rPr>
              <a:t>or</a:t>
            </a:r>
            <a:r>
              <a:rPr lang="en-US" i="1" dirty="0">
                <a:solidFill>
                  <a:srgbClr val="FF0000"/>
                </a:solidFill>
              </a:rPr>
              <a:t> attributes</a:t>
            </a:r>
            <a:r>
              <a:rPr lang="en-US" dirty="0"/>
              <a:t>. </a:t>
            </a:r>
            <a:r>
              <a:rPr lang="en-US" dirty="0">
                <a:solidFill>
                  <a:srgbClr val="0000FF"/>
                </a:solidFill>
              </a:rPr>
              <a:t>These are stored in an </a:t>
            </a:r>
            <a:r>
              <a:rPr lang="en-US" i="1" dirty="0">
                <a:solidFill>
                  <a:srgbClr val="0000FF"/>
                </a:solidFill>
              </a:rPr>
              <a:t>N x D </a:t>
            </a:r>
            <a:r>
              <a:rPr lang="en-US" dirty="0">
                <a:solidFill>
                  <a:srgbClr val="0000FF"/>
                </a:solidFill>
              </a:rPr>
              <a:t>matrix</a:t>
            </a:r>
            <a:r>
              <a:rPr lang="en-US" i="1" dirty="0">
                <a:solidFill>
                  <a:srgbClr val="0000FF"/>
                </a:solidFill>
              </a:rPr>
              <a:t>, X</a:t>
            </a:r>
            <a:r>
              <a:rPr lang="en-US" dirty="0">
                <a:solidFill>
                  <a:srgbClr val="0000FF"/>
                </a:solidFill>
              </a:rPr>
              <a:t>. In general </a:t>
            </a:r>
            <a:r>
              <a:rPr lang="en-US" i="1" dirty="0">
                <a:solidFill>
                  <a:srgbClr val="0000FF"/>
                </a:solidFill>
              </a:rPr>
              <a:t>x</a:t>
            </a:r>
            <a:r>
              <a:rPr lang="en-US" i="1" baseline="-25000" dirty="0">
                <a:solidFill>
                  <a:srgbClr val="0000FF"/>
                </a:solidFill>
              </a:rPr>
              <a:t>i</a:t>
            </a:r>
            <a:r>
              <a:rPr lang="en-US" dirty="0">
                <a:solidFill>
                  <a:srgbClr val="0000FF"/>
                </a:solidFill>
              </a:rPr>
              <a:t> could be anything – an image, a sentence a shape etc.</a:t>
            </a:r>
          </a:p>
          <a:p>
            <a:pPr marL="0" indent="0">
              <a:buNone/>
            </a:pPr>
            <a:endParaRPr lang="en-US" dirty="0"/>
          </a:p>
        </p:txBody>
      </p:sp>
    </p:spTree>
    <p:extLst>
      <p:ext uri="{BB962C8B-B14F-4D97-AF65-F5344CB8AC3E}">
        <p14:creationId xmlns:p14="http://schemas.microsoft.com/office/powerpoint/2010/main" val="3015561043"/>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329764"/>
          </a:xfrm>
        </p:spPr>
        <p:txBody>
          <a:bodyPr>
            <a:normAutofit fontScale="90000"/>
          </a:bodyPr>
          <a:lstStyle/>
          <a:p>
            <a:endParaRPr lang="en-US" dirty="0"/>
          </a:p>
        </p:txBody>
      </p:sp>
      <p:sp>
        <p:nvSpPr>
          <p:cNvPr id="3" name="Content Placeholder 2"/>
          <p:cNvSpPr>
            <a:spLocks noGrp="1"/>
          </p:cNvSpPr>
          <p:nvPr>
            <p:ph idx="1"/>
          </p:nvPr>
        </p:nvSpPr>
        <p:spPr>
          <a:xfrm>
            <a:off x="457200" y="669679"/>
            <a:ext cx="8229600" cy="3924944"/>
          </a:xfrm>
        </p:spPr>
        <p:txBody>
          <a:bodyPr>
            <a:normAutofit/>
          </a:bodyPr>
          <a:lstStyle/>
          <a:p>
            <a:pPr marL="0" indent="0">
              <a:buNone/>
            </a:pPr>
            <a:r>
              <a:rPr lang="en-US" dirty="0">
                <a:solidFill>
                  <a:srgbClr val="0000FF"/>
                </a:solidFill>
              </a:rPr>
              <a:t>Similarly, the form of the output, </a:t>
            </a:r>
            <a:r>
              <a:rPr lang="en-US" i="1" dirty="0" err="1">
                <a:solidFill>
                  <a:srgbClr val="0000FF"/>
                </a:solidFill>
              </a:rPr>
              <a:t>y</a:t>
            </a:r>
            <a:r>
              <a:rPr lang="en-US" i="1" baseline="-25000" dirty="0" err="1">
                <a:solidFill>
                  <a:srgbClr val="0000FF"/>
                </a:solidFill>
              </a:rPr>
              <a:t>i</a:t>
            </a:r>
            <a:r>
              <a:rPr lang="en-US" dirty="0">
                <a:solidFill>
                  <a:srgbClr val="0000FF"/>
                </a:solidFill>
              </a:rPr>
              <a:t>, can in principle be anything. In most methods </a:t>
            </a:r>
            <a:r>
              <a:rPr lang="en-US" i="1" dirty="0" err="1">
                <a:solidFill>
                  <a:srgbClr val="0000FF"/>
                </a:solidFill>
              </a:rPr>
              <a:t>y</a:t>
            </a:r>
            <a:r>
              <a:rPr lang="en-US" i="1" baseline="-25000" dirty="0" err="1">
                <a:solidFill>
                  <a:srgbClr val="0000FF"/>
                </a:solidFill>
              </a:rPr>
              <a:t>i</a:t>
            </a:r>
            <a:r>
              <a:rPr lang="en-US" dirty="0">
                <a:solidFill>
                  <a:srgbClr val="0000FF"/>
                </a:solidFill>
              </a:rPr>
              <a:t> is assumed to be a nominal variable from some finite set </a:t>
            </a:r>
            <a:r>
              <a:rPr lang="en-US" i="1" dirty="0" err="1">
                <a:solidFill>
                  <a:srgbClr val="0000FF"/>
                </a:solidFill>
              </a:rPr>
              <a:t>y</a:t>
            </a:r>
            <a:r>
              <a:rPr lang="en-US" i="1" baseline="-25000" dirty="0" err="1">
                <a:solidFill>
                  <a:srgbClr val="0000FF"/>
                </a:solidFill>
              </a:rPr>
              <a:t>i</a:t>
            </a:r>
            <a:r>
              <a:rPr lang="en-US" i="1" dirty="0">
                <a:solidFill>
                  <a:srgbClr val="0000FF"/>
                </a:solidFill>
              </a:rPr>
              <a:t> = {1,…,C}</a:t>
            </a:r>
            <a:r>
              <a:rPr lang="en-US" dirty="0">
                <a:solidFill>
                  <a:srgbClr val="0000FF"/>
                </a:solidFill>
              </a:rPr>
              <a:t>.  When </a:t>
            </a:r>
            <a:r>
              <a:rPr lang="en-US" i="1" dirty="0" err="1">
                <a:solidFill>
                  <a:srgbClr val="0000FF"/>
                </a:solidFill>
              </a:rPr>
              <a:t>y</a:t>
            </a:r>
            <a:r>
              <a:rPr lang="en-US" i="1" baseline="-25000" dirty="0" err="1">
                <a:solidFill>
                  <a:srgbClr val="0000FF"/>
                </a:solidFill>
              </a:rPr>
              <a:t>i</a:t>
            </a:r>
            <a:r>
              <a:rPr lang="en-US" dirty="0">
                <a:solidFill>
                  <a:srgbClr val="0000FF"/>
                </a:solidFill>
              </a:rPr>
              <a:t> is categorical, the problem is known as </a:t>
            </a:r>
            <a:r>
              <a:rPr lang="en-US" dirty="0">
                <a:solidFill>
                  <a:srgbClr val="FF0000"/>
                </a:solidFill>
              </a:rPr>
              <a:t>classification</a:t>
            </a:r>
            <a:r>
              <a:rPr lang="en-US" dirty="0">
                <a:solidFill>
                  <a:srgbClr val="0000FF"/>
                </a:solidFill>
              </a:rPr>
              <a:t> or </a:t>
            </a:r>
            <a:r>
              <a:rPr lang="en-US" dirty="0">
                <a:solidFill>
                  <a:srgbClr val="FF0000"/>
                </a:solidFill>
              </a:rPr>
              <a:t>pattern recognition</a:t>
            </a:r>
            <a:r>
              <a:rPr lang="en-US" dirty="0">
                <a:solidFill>
                  <a:srgbClr val="0000FF"/>
                </a:solidFill>
              </a:rPr>
              <a:t>.  And when </a:t>
            </a:r>
            <a:r>
              <a:rPr lang="en-US" i="1" dirty="0" err="1">
                <a:solidFill>
                  <a:srgbClr val="0000FF"/>
                </a:solidFill>
              </a:rPr>
              <a:t>y</a:t>
            </a:r>
            <a:r>
              <a:rPr lang="en-US" i="1" baseline="-25000" dirty="0" err="1">
                <a:solidFill>
                  <a:srgbClr val="0000FF"/>
                </a:solidFill>
              </a:rPr>
              <a:t>i</a:t>
            </a:r>
            <a:r>
              <a:rPr lang="en-US" dirty="0">
                <a:solidFill>
                  <a:srgbClr val="0000FF"/>
                </a:solidFill>
              </a:rPr>
              <a:t> is real-valued, the problem is known as</a:t>
            </a:r>
            <a:r>
              <a:rPr lang="en-US" dirty="0">
                <a:solidFill>
                  <a:srgbClr val="FF0000"/>
                </a:solidFill>
              </a:rPr>
              <a:t> regression</a:t>
            </a:r>
            <a:r>
              <a:rPr lang="en-US" dirty="0">
                <a:solidFill>
                  <a:srgbClr val="0000FF"/>
                </a:solidFill>
              </a:rPr>
              <a:t>.</a:t>
            </a:r>
          </a:p>
          <a:p>
            <a:endParaRPr lang="en-US" dirty="0">
              <a:solidFill>
                <a:srgbClr val="0000FF"/>
              </a:solidFill>
            </a:endParaRPr>
          </a:p>
          <a:p>
            <a:pPr marL="0" indent="0">
              <a:buNone/>
            </a:pPr>
            <a:endParaRPr lang="en-US" dirty="0">
              <a:solidFill>
                <a:srgbClr val="0000FF"/>
              </a:solidFill>
            </a:endParaRPr>
          </a:p>
        </p:txBody>
      </p:sp>
    </p:spTree>
    <p:extLst>
      <p:ext uri="{BB962C8B-B14F-4D97-AF65-F5344CB8AC3E}">
        <p14:creationId xmlns:p14="http://schemas.microsoft.com/office/powerpoint/2010/main" val="1277653023"/>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marL="0" indent="0">
              <a:buNone/>
            </a:pPr>
            <a:r>
              <a:rPr lang="en-US" dirty="0" smtClean="0">
                <a:solidFill>
                  <a:srgbClr val="FF0000"/>
                </a:solidFill>
              </a:rPr>
              <a:t>Unsupervised ML: </a:t>
            </a:r>
            <a:r>
              <a:rPr lang="en-US" dirty="0" smtClean="0">
                <a:solidFill>
                  <a:srgbClr val="0000FF"/>
                </a:solidFill>
              </a:rPr>
              <a:t>Here we are only given inputs </a:t>
            </a:r>
            <a:r>
              <a:rPr lang="en-US" i="1" dirty="0" smtClean="0">
                <a:solidFill>
                  <a:srgbClr val="0000FF"/>
                </a:solidFill>
              </a:rPr>
              <a:t>D={x</a:t>
            </a:r>
            <a:r>
              <a:rPr lang="en-US" i="1" baseline="-25000" dirty="0" smtClean="0">
                <a:solidFill>
                  <a:srgbClr val="0000FF"/>
                </a:solidFill>
              </a:rPr>
              <a:t>i</a:t>
            </a:r>
            <a:r>
              <a:rPr lang="en-US" i="1" dirty="0" smtClean="0">
                <a:solidFill>
                  <a:srgbClr val="0000FF"/>
                </a:solidFill>
              </a:rPr>
              <a:t>}</a:t>
            </a:r>
            <a:r>
              <a:rPr lang="en-US" i="1" baseline="30000" dirty="0" smtClean="0">
                <a:solidFill>
                  <a:srgbClr val="0000FF"/>
                </a:solidFill>
              </a:rPr>
              <a:t>N</a:t>
            </a:r>
            <a:r>
              <a:rPr lang="en-US" i="1" dirty="0" smtClean="0">
                <a:solidFill>
                  <a:srgbClr val="0000FF"/>
                </a:solidFill>
              </a:rPr>
              <a:t> </a:t>
            </a:r>
            <a:r>
              <a:rPr lang="en-US" i="1" baseline="-25000" dirty="0" err="1" smtClean="0">
                <a:solidFill>
                  <a:srgbClr val="0000FF"/>
                </a:solidFill>
              </a:rPr>
              <a:t>i</a:t>
            </a:r>
            <a:r>
              <a:rPr lang="en-US" i="1" baseline="-25000" dirty="0" smtClean="0">
                <a:solidFill>
                  <a:srgbClr val="0000FF"/>
                </a:solidFill>
              </a:rPr>
              <a:t>=1 </a:t>
            </a:r>
            <a:r>
              <a:rPr lang="en-US" dirty="0" smtClean="0">
                <a:solidFill>
                  <a:srgbClr val="0000FF"/>
                </a:solidFill>
              </a:rPr>
              <a:t>and the goal is to find</a:t>
            </a:r>
            <a:r>
              <a:rPr lang="en-US" i="1" dirty="0" smtClean="0">
                <a:solidFill>
                  <a:srgbClr val="0000FF"/>
                </a:solidFill>
              </a:rPr>
              <a:t> </a:t>
            </a:r>
            <a:r>
              <a:rPr lang="en-US" dirty="0" smtClean="0">
                <a:solidFill>
                  <a:srgbClr val="0000FF"/>
                </a:solidFill>
              </a:rPr>
              <a:t>patterns in the data. Here we are not told what kind of patterns to look for and there is no obvious error metric to use (unlike supervised ML where we can compare our prediction </a:t>
            </a:r>
            <a:r>
              <a:rPr lang="en-US" i="1" dirty="0" smtClean="0">
                <a:solidFill>
                  <a:srgbClr val="0000FF"/>
                </a:solidFill>
              </a:rPr>
              <a:t>y</a:t>
            </a:r>
            <a:r>
              <a:rPr lang="en-US" dirty="0" smtClean="0">
                <a:solidFill>
                  <a:srgbClr val="0000FF"/>
                </a:solidFill>
              </a:rPr>
              <a:t> for a given </a:t>
            </a:r>
            <a:r>
              <a:rPr lang="en-US" i="1" dirty="0" smtClean="0">
                <a:solidFill>
                  <a:srgbClr val="0000FF"/>
                </a:solidFill>
              </a:rPr>
              <a:t>x</a:t>
            </a:r>
            <a:r>
              <a:rPr lang="en-US" dirty="0" smtClean="0">
                <a:solidFill>
                  <a:srgbClr val="0000FF"/>
                </a:solidFill>
              </a:rPr>
              <a:t> to the expected value).</a:t>
            </a:r>
          </a:p>
          <a:p>
            <a:pPr marL="0" indent="0">
              <a:buNone/>
            </a:pPr>
            <a:endParaRPr lang="en-US" dirty="0"/>
          </a:p>
        </p:txBody>
      </p:sp>
    </p:spTree>
    <p:extLst>
      <p:ext uri="{BB962C8B-B14F-4D97-AF65-F5344CB8AC3E}">
        <p14:creationId xmlns:p14="http://schemas.microsoft.com/office/powerpoint/2010/main" val="1809936718"/>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4"/>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Unsupervised Learning</a:t>
            </a:r>
            <a:endParaRPr>
              <a:latin typeface="Roboto"/>
              <a:ea typeface="Roboto"/>
              <a:cs typeface="Roboto"/>
              <a:sym typeface="Roboto"/>
            </a:endParaRPr>
          </a:p>
        </p:txBody>
      </p:sp>
      <p:sp>
        <p:nvSpPr>
          <p:cNvPr id="66" name="Google Shape;66;p1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rPr>
              <a:t>Clustering:</a:t>
            </a:r>
            <a:endParaRPr sz="2400">
              <a:solidFill>
                <a:schemeClr val="dk1"/>
              </a:solidFill>
            </a:endParaRPr>
          </a:p>
          <a:p>
            <a:pPr marL="0" lvl="0" indent="0" algn="l" rtl="0">
              <a:spcBef>
                <a:spcPts val="1600"/>
              </a:spcBef>
              <a:spcAft>
                <a:spcPts val="0"/>
              </a:spcAft>
              <a:buNone/>
            </a:pPr>
            <a:r>
              <a:rPr lang="en">
                <a:solidFill>
                  <a:srgbClr val="000000"/>
                </a:solidFill>
                <a:highlight>
                  <a:srgbClr val="FFFFFF"/>
                </a:highlight>
                <a:latin typeface="Arial"/>
                <a:ea typeface="Arial"/>
                <a:cs typeface="Arial"/>
                <a:sym typeface="Arial"/>
              </a:rPr>
              <a:t>In these methods of learning we usually have a data set without any label and we are trying to find an underlying patterns. In the language of probability, we are trying to find the probability density of the inputs. We want to come up with a </a:t>
            </a:r>
            <a:r>
              <a:rPr lang="en" b="1">
                <a:solidFill>
                  <a:srgbClr val="000000"/>
                </a:solidFill>
                <a:highlight>
                  <a:srgbClr val="FFFFFF"/>
                </a:highlight>
                <a:latin typeface="Arial"/>
                <a:ea typeface="Arial"/>
                <a:cs typeface="Arial"/>
                <a:sym typeface="Arial"/>
              </a:rPr>
              <a:t>priori</a:t>
            </a:r>
            <a:r>
              <a:rPr lang="en">
                <a:solidFill>
                  <a:srgbClr val="000000"/>
                </a:solidFill>
                <a:highlight>
                  <a:srgbClr val="FFFFFF"/>
                </a:highlight>
                <a:latin typeface="Arial"/>
                <a:ea typeface="Arial"/>
                <a:cs typeface="Arial"/>
                <a:sym typeface="Arial"/>
              </a:rPr>
              <a:t> probability distribution.</a:t>
            </a:r>
            <a:endParaRPr>
              <a:solidFill>
                <a:srgbClr val="000000"/>
              </a:solidFill>
              <a:highlight>
                <a:srgbClr val="FFFFFF"/>
              </a:highlight>
              <a:latin typeface="Arial"/>
              <a:ea typeface="Arial"/>
              <a:cs typeface="Arial"/>
              <a:sym typeface="Arial"/>
            </a:endParaRPr>
          </a:p>
          <a:p>
            <a:pPr marL="457200" lvl="0" indent="-342900" algn="l" rtl="0">
              <a:spcBef>
                <a:spcPts val="1600"/>
              </a:spcBef>
              <a:spcAft>
                <a:spcPts val="0"/>
              </a:spcAft>
              <a:buClr>
                <a:srgbClr val="000000"/>
              </a:buClr>
              <a:buSzPts val="1800"/>
              <a:buFont typeface="Arial"/>
              <a:buAutoNum type="arabicPeriod"/>
            </a:pPr>
            <a:r>
              <a:rPr lang="en">
                <a:solidFill>
                  <a:srgbClr val="000000"/>
                </a:solidFill>
                <a:highlight>
                  <a:srgbClr val="FFFFFF"/>
                </a:highlight>
                <a:latin typeface="Arial"/>
                <a:ea typeface="Arial"/>
                <a:cs typeface="Arial"/>
                <a:sym typeface="Arial"/>
              </a:rPr>
              <a:t>Hierarchical Clustering </a:t>
            </a:r>
            <a:endParaRPr>
              <a:solidFill>
                <a:srgbClr val="000000"/>
              </a:solidFill>
              <a:highlight>
                <a:srgbClr val="FFFFFF"/>
              </a:highlight>
              <a:latin typeface="Arial"/>
              <a:ea typeface="Arial"/>
              <a:cs typeface="Arial"/>
              <a:sym typeface="Arial"/>
            </a:endParaRPr>
          </a:p>
          <a:p>
            <a:pPr marL="457200" lvl="0" indent="-342900" algn="l" rtl="0">
              <a:spcBef>
                <a:spcPts val="0"/>
              </a:spcBef>
              <a:spcAft>
                <a:spcPts val="0"/>
              </a:spcAft>
              <a:buClr>
                <a:srgbClr val="000000"/>
              </a:buClr>
              <a:buSzPts val="1800"/>
              <a:buFont typeface="Arial"/>
              <a:buAutoNum type="arabicPeriod"/>
            </a:pPr>
            <a:r>
              <a:rPr lang="en">
                <a:solidFill>
                  <a:srgbClr val="000000"/>
                </a:solidFill>
                <a:highlight>
                  <a:srgbClr val="FFFFFF"/>
                </a:highlight>
                <a:latin typeface="Arial"/>
                <a:ea typeface="Arial"/>
                <a:cs typeface="Arial"/>
                <a:sym typeface="Arial"/>
              </a:rPr>
              <a:t>K-means Clustering  </a:t>
            </a:r>
            <a:endParaRPr>
              <a:solidFill>
                <a:srgbClr val="000000"/>
              </a:solidFill>
              <a:highlight>
                <a:srgbClr val="FFFFFF"/>
              </a:highlight>
              <a:latin typeface="Arial"/>
              <a:ea typeface="Arial"/>
              <a:cs typeface="Arial"/>
              <a:sym typeface="Arial"/>
            </a:endParaRPr>
          </a:p>
          <a:p>
            <a:pPr marL="0" lvl="0" indent="0" algn="l" rtl="0">
              <a:spcBef>
                <a:spcPts val="1600"/>
              </a:spcBef>
              <a:spcAft>
                <a:spcPts val="1600"/>
              </a:spcAft>
              <a:buNone/>
            </a:pPr>
            <a:endParaRPr>
              <a:solidFill>
                <a:srgbClr val="000000"/>
              </a:solidFill>
              <a:highlight>
                <a:srgbClr val="FFFFFF"/>
              </a:highlight>
              <a:latin typeface="Arial"/>
              <a:ea typeface="Arial"/>
              <a:cs typeface="Arial"/>
              <a:sym typeface="Arial"/>
            </a:endParaRPr>
          </a:p>
        </p:txBody>
      </p:sp>
    </p:spTree>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5"/>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Hierarchical Clustering</a:t>
            </a:r>
            <a:endParaRPr>
              <a:latin typeface="Roboto"/>
              <a:ea typeface="Roboto"/>
              <a:cs typeface="Roboto"/>
              <a:sym typeface="Roboto"/>
            </a:endParaRPr>
          </a:p>
        </p:txBody>
      </p:sp>
      <p:sp>
        <p:nvSpPr>
          <p:cNvPr id="72" name="Google Shape;72;p1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just" rtl="0">
              <a:spcBef>
                <a:spcPts val="1100"/>
              </a:spcBef>
              <a:spcAft>
                <a:spcPts val="0"/>
              </a:spcAft>
              <a:buNone/>
            </a:pPr>
            <a:r>
              <a:rPr lang="en" sz="2400" i="1">
                <a:solidFill>
                  <a:schemeClr val="dk1"/>
                </a:solidFill>
                <a:highlight>
                  <a:srgbClr val="FFFFFF"/>
                </a:highlight>
                <a:latin typeface="Arial"/>
                <a:ea typeface="Arial"/>
                <a:cs typeface="Arial"/>
                <a:sym typeface="Arial"/>
              </a:rPr>
              <a:t>Naive algorithm: </a:t>
            </a:r>
            <a:r>
              <a:rPr lang="en">
                <a:solidFill>
                  <a:schemeClr val="dk1"/>
                </a:solidFill>
                <a:highlight>
                  <a:srgbClr val="FFFFFF"/>
                </a:highlight>
                <a:latin typeface="Arial"/>
                <a:ea typeface="Arial"/>
                <a:cs typeface="Arial"/>
                <a:sym typeface="Arial"/>
              </a:rPr>
              <a:t>Agglomerative hierarchical clustering</a:t>
            </a:r>
            <a:endParaRPr i="1">
              <a:solidFill>
                <a:schemeClr val="dk1"/>
              </a:solidFill>
              <a:highlight>
                <a:srgbClr val="FFFFFF"/>
              </a:highlight>
              <a:latin typeface="Arial"/>
              <a:ea typeface="Arial"/>
              <a:cs typeface="Arial"/>
              <a:sym typeface="Arial"/>
            </a:endParaRPr>
          </a:p>
          <a:p>
            <a:pPr marL="736600" marR="279400" lvl="0" indent="-355600" algn="l" rtl="0">
              <a:lnSpc>
                <a:spcPct val="142857"/>
              </a:lnSpc>
              <a:spcBef>
                <a:spcPts val="2200"/>
              </a:spcBef>
              <a:spcAft>
                <a:spcPts val="0"/>
              </a:spcAft>
              <a:buClr>
                <a:srgbClr val="000000"/>
              </a:buClr>
              <a:buSzPts val="2000"/>
              <a:buFont typeface="Arial"/>
              <a:buAutoNum type="arabicPeriod"/>
            </a:pPr>
            <a:r>
              <a:rPr lang="en" sz="2000">
                <a:solidFill>
                  <a:srgbClr val="000000"/>
                </a:solidFill>
                <a:highlight>
                  <a:srgbClr val="FFFFFF"/>
                </a:highlight>
                <a:latin typeface="Arial"/>
                <a:ea typeface="Arial"/>
                <a:cs typeface="Arial"/>
                <a:sym typeface="Arial"/>
              </a:rPr>
              <a:t>Assign a cluster to each point.</a:t>
            </a:r>
            <a:endParaRPr sz="2000">
              <a:solidFill>
                <a:srgbClr val="000000"/>
              </a:solidFill>
              <a:highlight>
                <a:srgbClr val="FFFFFF"/>
              </a:highlight>
              <a:latin typeface="Arial"/>
              <a:ea typeface="Arial"/>
              <a:cs typeface="Arial"/>
              <a:sym typeface="Arial"/>
            </a:endParaRPr>
          </a:p>
          <a:p>
            <a:pPr marL="736600" marR="279400" lvl="0" indent="-355600" algn="l" rtl="0">
              <a:lnSpc>
                <a:spcPct val="142857"/>
              </a:lnSpc>
              <a:spcBef>
                <a:spcPts val="0"/>
              </a:spcBef>
              <a:spcAft>
                <a:spcPts val="0"/>
              </a:spcAft>
              <a:buClr>
                <a:srgbClr val="000000"/>
              </a:buClr>
              <a:buSzPts val="2000"/>
              <a:buFont typeface="Arial"/>
              <a:buAutoNum type="arabicPeriod"/>
            </a:pPr>
            <a:r>
              <a:rPr lang="en" sz="2000">
                <a:solidFill>
                  <a:srgbClr val="000000"/>
                </a:solidFill>
                <a:highlight>
                  <a:srgbClr val="FFFFFF"/>
                </a:highlight>
                <a:latin typeface="Arial"/>
                <a:ea typeface="Arial"/>
                <a:cs typeface="Arial"/>
                <a:sym typeface="Arial"/>
              </a:rPr>
              <a:t>Find the most similar clusters and merge them together. </a:t>
            </a:r>
            <a:endParaRPr sz="2000">
              <a:solidFill>
                <a:srgbClr val="000000"/>
              </a:solidFill>
              <a:highlight>
                <a:srgbClr val="FFFFFF"/>
              </a:highlight>
              <a:latin typeface="Arial"/>
              <a:ea typeface="Arial"/>
              <a:cs typeface="Arial"/>
              <a:sym typeface="Arial"/>
            </a:endParaRPr>
          </a:p>
          <a:p>
            <a:pPr marL="736600" marR="279400" lvl="0" indent="-355600" algn="l" rtl="0">
              <a:lnSpc>
                <a:spcPct val="142857"/>
              </a:lnSpc>
              <a:spcBef>
                <a:spcPts val="0"/>
              </a:spcBef>
              <a:spcAft>
                <a:spcPts val="0"/>
              </a:spcAft>
              <a:buClr>
                <a:srgbClr val="000000"/>
              </a:buClr>
              <a:buSzPts val="2000"/>
              <a:buFont typeface="Arial"/>
              <a:buAutoNum type="arabicPeriod"/>
            </a:pPr>
            <a:r>
              <a:rPr lang="en" sz="2000">
                <a:solidFill>
                  <a:srgbClr val="000000"/>
                </a:solidFill>
                <a:highlight>
                  <a:srgbClr val="FFFFFF"/>
                </a:highlight>
                <a:latin typeface="Arial"/>
                <a:ea typeface="Arial"/>
                <a:cs typeface="Arial"/>
                <a:sym typeface="Arial"/>
              </a:rPr>
              <a:t>We do the second part until we get to a cluster that contains all of the  points.</a:t>
            </a:r>
            <a:endParaRPr sz="2000">
              <a:solidFill>
                <a:srgbClr val="000000"/>
              </a:solidFill>
              <a:highlight>
                <a:srgbClr val="FFFFFF"/>
              </a:highlight>
              <a:latin typeface="Arial"/>
              <a:ea typeface="Arial"/>
              <a:cs typeface="Arial"/>
              <a:sym typeface="Arial"/>
            </a:endParaRPr>
          </a:p>
          <a:p>
            <a:pPr marL="0" lvl="0" indent="0" algn="l" rtl="0">
              <a:spcBef>
                <a:spcPts val="0"/>
              </a:spcBef>
              <a:spcAft>
                <a:spcPts val="0"/>
              </a:spcAft>
              <a:buNone/>
            </a:pPr>
            <a:endParaRPr/>
          </a:p>
          <a:p>
            <a:pPr marL="0" lvl="0" indent="0" algn="l" rtl="0">
              <a:spcBef>
                <a:spcPts val="1600"/>
              </a:spcBef>
              <a:spcAft>
                <a:spcPts val="1600"/>
              </a:spcAft>
              <a:buNone/>
            </a:pPr>
            <a:endParaRPr/>
          </a:p>
        </p:txBody>
      </p:sp>
    </p:spTree>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77" name="Google Shape;77;p16"/>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Example: </a:t>
            </a:r>
            <a:endParaRPr>
              <a:latin typeface="Roboto"/>
              <a:ea typeface="Roboto"/>
              <a:cs typeface="Roboto"/>
              <a:sym typeface="Roboto"/>
            </a:endParaRPr>
          </a:p>
        </p:txBody>
      </p:sp>
      <p:pic>
        <p:nvPicPr>
          <p:cNvPr id="78" name="Google Shape;78;p16"/>
          <p:cNvPicPr preferRelativeResize="0"/>
          <p:nvPr/>
        </p:nvPicPr>
        <p:blipFill>
          <a:blip r:embed="rId3">
            <a:alphaModFix/>
          </a:blip>
          <a:stretch>
            <a:fillRect/>
          </a:stretch>
        </p:blipFill>
        <p:spPr>
          <a:xfrm>
            <a:off x="370350" y="1271550"/>
            <a:ext cx="3465475" cy="3319575"/>
          </a:xfrm>
          <a:prstGeom prst="rect">
            <a:avLst/>
          </a:prstGeom>
          <a:noFill/>
          <a:ln>
            <a:noFill/>
          </a:ln>
        </p:spPr>
      </p:pic>
      <p:pic>
        <p:nvPicPr>
          <p:cNvPr id="79" name="Google Shape;79;p16"/>
          <p:cNvPicPr preferRelativeResize="0"/>
          <p:nvPr/>
        </p:nvPicPr>
        <p:blipFill>
          <a:blip r:embed="rId4">
            <a:alphaModFix/>
          </a:blip>
          <a:stretch>
            <a:fillRect/>
          </a:stretch>
        </p:blipFill>
        <p:spPr>
          <a:xfrm>
            <a:off x="4232200" y="1169850"/>
            <a:ext cx="4759400" cy="3697575"/>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7"/>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K-means Clustering:</a:t>
            </a:r>
            <a:endParaRPr>
              <a:latin typeface="Roboto"/>
              <a:ea typeface="Roboto"/>
              <a:cs typeface="Roboto"/>
              <a:sym typeface="Roboto"/>
            </a:endParaRPr>
          </a:p>
        </p:txBody>
      </p:sp>
      <p:sp>
        <p:nvSpPr>
          <p:cNvPr id="85" name="Google Shape;85;p17"/>
          <p:cNvSpPr txBox="1"/>
          <p:nvPr/>
        </p:nvSpPr>
        <p:spPr>
          <a:xfrm>
            <a:off x="682875" y="1086175"/>
            <a:ext cx="8340000" cy="37782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1100"/>
              </a:spcBef>
              <a:spcAft>
                <a:spcPts val="0"/>
              </a:spcAft>
              <a:buNone/>
            </a:pPr>
            <a:r>
              <a:rPr lang="en" sz="2400" i="1">
                <a:solidFill>
                  <a:schemeClr val="dk1"/>
                </a:solidFill>
                <a:highlight>
                  <a:srgbClr val="FFFFFF"/>
                </a:highlight>
              </a:rPr>
              <a:t>Algorithm: </a:t>
            </a:r>
            <a:endParaRPr sz="1050">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 sz="2000">
                <a:highlight>
                  <a:srgbClr val="FFFFFF"/>
                </a:highlight>
                <a:latin typeface="Roboto"/>
                <a:ea typeface="Roboto"/>
                <a:cs typeface="Roboto"/>
                <a:sym typeface="Roboto"/>
              </a:rPr>
              <a:t>1. Start by randomly choosing k examples as our initial centroid. </a:t>
            </a:r>
            <a:endParaRPr sz="2000">
              <a:highlight>
                <a:srgbClr val="FFFFFF"/>
              </a:highlight>
              <a:latin typeface="Roboto"/>
              <a:ea typeface="Roboto"/>
              <a:cs typeface="Roboto"/>
              <a:sym typeface="Roboto"/>
            </a:endParaRPr>
          </a:p>
          <a:p>
            <a:pPr marL="0" lvl="0" indent="0" algn="l" rtl="0">
              <a:spcBef>
                <a:spcPts val="0"/>
              </a:spcBef>
              <a:spcAft>
                <a:spcPts val="0"/>
              </a:spcAft>
              <a:buNone/>
            </a:pPr>
            <a:endParaRPr sz="2000">
              <a:highlight>
                <a:srgbClr val="FFFFFF"/>
              </a:highlight>
              <a:latin typeface="Roboto"/>
              <a:ea typeface="Roboto"/>
              <a:cs typeface="Roboto"/>
              <a:sym typeface="Roboto"/>
            </a:endParaRPr>
          </a:p>
          <a:p>
            <a:pPr marL="0" lvl="0" indent="0" algn="l" rtl="0">
              <a:spcBef>
                <a:spcPts val="0"/>
              </a:spcBef>
              <a:spcAft>
                <a:spcPts val="0"/>
              </a:spcAft>
              <a:buNone/>
            </a:pPr>
            <a:r>
              <a:rPr lang="en" sz="2000">
                <a:highlight>
                  <a:srgbClr val="FFFFFF"/>
                </a:highlight>
                <a:latin typeface="Roboto"/>
                <a:ea typeface="Roboto"/>
                <a:cs typeface="Roboto"/>
                <a:sym typeface="Roboto"/>
              </a:rPr>
              <a:t>2. Create k clusters by assigning examples to closest centroid.</a:t>
            </a:r>
            <a:endParaRPr sz="2000">
              <a:highlight>
                <a:srgbClr val="FFFFFF"/>
              </a:highlight>
              <a:latin typeface="Roboto"/>
              <a:ea typeface="Roboto"/>
              <a:cs typeface="Roboto"/>
              <a:sym typeface="Roboto"/>
            </a:endParaRPr>
          </a:p>
          <a:p>
            <a:pPr marL="0" lvl="0" indent="0" algn="l" rtl="0">
              <a:spcBef>
                <a:spcPts val="0"/>
              </a:spcBef>
              <a:spcAft>
                <a:spcPts val="0"/>
              </a:spcAft>
              <a:buNone/>
            </a:pPr>
            <a:endParaRPr sz="2000">
              <a:highlight>
                <a:srgbClr val="FFFFFF"/>
              </a:highlight>
              <a:latin typeface="Roboto"/>
              <a:ea typeface="Roboto"/>
              <a:cs typeface="Roboto"/>
              <a:sym typeface="Roboto"/>
            </a:endParaRPr>
          </a:p>
          <a:p>
            <a:pPr marL="0" lvl="0" indent="0" algn="l" rtl="0">
              <a:spcBef>
                <a:spcPts val="0"/>
              </a:spcBef>
              <a:spcAft>
                <a:spcPts val="0"/>
              </a:spcAft>
              <a:buNone/>
            </a:pPr>
            <a:r>
              <a:rPr lang="en" sz="2000">
                <a:highlight>
                  <a:srgbClr val="FFFFFF"/>
                </a:highlight>
                <a:latin typeface="Roboto"/>
                <a:ea typeface="Roboto"/>
                <a:cs typeface="Roboto"/>
                <a:sym typeface="Roboto"/>
              </a:rPr>
              <a:t>3. Assign a new values for the centroid:    The average of previous cluster configuration.</a:t>
            </a:r>
            <a:endParaRPr sz="2000">
              <a:highlight>
                <a:srgbClr val="FFFFFF"/>
              </a:highlight>
              <a:latin typeface="Roboto"/>
              <a:ea typeface="Roboto"/>
              <a:cs typeface="Roboto"/>
              <a:sym typeface="Roboto"/>
            </a:endParaRPr>
          </a:p>
          <a:p>
            <a:pPr marL="0" lvl="0" indent="0" algn="l" rtl="0">
              <a:spcBef>
                <a:spcPts val="0"/>
              </a:spcBef>
              <a:spcAft>
                <a:spcPts val="0"/>
              </a:spcAft>
              <a:buNone/>
            </a:pPr>
            <a:endParaRPr sz="2000">
              <a:highlight>
                <a:srgbClr val="FFFFFF"/>
              </a:highlight>
              <a:latin typeface="Roboto"/>
              <a:ea typeface="Roboto"/>
              <a:cs typeface="Roboto"/>
              <a:sym typeface="Roboto"/>
            </a:endParaRPr>
          </a:p>
          <a:p>
            <a:pPr marL="0" lvl="0" indent="0" algn="l" rtl="0">
              <a:spcBef>
                <a:spcPts val="0"/>
              </a:spcBef>
              <a:spcAft>
                <a:spcPts val="0"/>
              </a:spcAft>
              <a:buNone/>
            </a:pPr>
            <a:r>
              <a:rPr lang="en" sz="2000">
                <a:highlight>
                  <a:srgbClr val="FFFFFF"/>
                </a:highlight>
                <a:latin typeface="Roboto"/>
                <a:ea typeface="Roboto"/>
                <a:cs typeface="Roboto"/>
                <a:sym typeface="Roboto"/>
              </a:rPr>
              <a:t>4. Go to (2) while centroids are changing, else break.  We have our final configuration.</a:t>
            </a:r>
            <a:endParaRPr sz="2000">
              <a:latin typeface="Roboto"/>
              <a:ea typeface="Roboto"/>
              <a:cs typeface="Roboto"/>
              <a:sym typeface="Roboto"/>
            </a:endParaRPr>
          </a:p>
        </p:txBody>
      </p:sp>
    </p:spTree>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18"/>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Example: Delivery Fleet Data Set</a:t>
            </a:r>
            <a:endParaRPr>
              <a:latin typeface="Roboto"/>
              <a:ea typeface="Roboto"/>
              <a:cs typeface="Roboto"/>
              <a:sym typeface="Roboto"/>
            </a:endParaRPr>
          </a:p>
        </p:txBody>
      </p:sp>
      <p:pic>
        <p:nvPicPr>
          <p:cNvPr id="91" name="Google Shape;91;p18"/>
          <p:cNvPicPr preferRelativeResize="0"/>
          <p:nvPr/>
        </p:nvPicPr>
        <p:blipFill>
          <a:blip r:embed="rId3">
            <a:alphaModFix/>
          </a:blip>
          <a:stretch>
            <a:fillRect/>
          </a:stretch>
        </p:blipFill>
        <p:spPr>
          <a:xfrm>
            <a:off x="3970523" y="1198725"/>
            <a:ext cx="4763225" cy="3355051"/>
          </a:xfrm>
          <a:prstGeom prst="rect">
            <a:avLst/>
          </a:prstGeom>
          <a:noFill/>
          <a:ln>
            <a:noFill/>
          </a:ln>
        </p:spPr>
      </p:pic>
      <p:sp>
        <p:nvSpPr>
          <p:cNvPr id="92" name="Google Shape;92;p18"/>
          <p:cNvSpPr txBox="1"/>
          <p:nvPr/>
        </p:nvSpPr>
        <p:spPr>
          <a:xfrm>
            <a:off x="261525" y="1518325"/>
            <a:ext cx="3421800" cy="132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latin typeface="Lato"/>
                <a:ea typeface="Lato"/>
                <a:cs typeface="Lato"/>
                <a:sym typeface="Lato"/>
              </a:rPr>
              <a:t>Two Features are important:</a:t>
            </a:r>
            <a:endParaRPr sz="1800">
              <a:latin typeface="Lato"/>
              <a:ea typeface="Lato"/>
              <a:cs typeface="Lato"/>
              <a:sym typeface="Lato"/>
            </a:endParaRPr>
          </a:p>
          <a:p>
            <a:pPr marL="457200" lvl="0" indent="-342900" algn="l" rtl="0">
              <a:spcBef>
                <a:spcPts val="0"/>
              </a:spcBef>
              <a:spcAft>
                <a:spcPts val="0"/>
              </a:spcAft>
              <a:buSzPts val="1800"/>
              <a:buFont typeface="Lato"/>
              <a:buAutoNum type="arabicPeriod"/>
            </a:pPr>
            <a:r>
              <a:rPr lang="en" sz="1800">
                <a:latin typeface="Lato"/>
                <a:ea typeface="Lato"/>
                <a:cs typeface="Lato"/>
                <a:sym typeface="Lato"/>
              </a:rPr>
              <a:t>Speed </a:t>
            </a:r>
            <a:endParaRPr sz="1800">
              <a:latin typeface="Lato"/>
              <a:ea typeface="Lato"/>
              <a:cs typeface="Lato"/>
              <a:sym typeface="Lato"/>
            </a:endParaRPr>
          </a:p>
          <a:p>
            <a:pPr marL="457200" lvl="0" indent="-342900" algn="l" rtl="0">
              <a:spcBef>
                <a:spcPts val="0"/>
              </a:spcBef>
              <a:spcAft>
                <a:spcPts val="0"/>
              </a:spcAft>
              <a:buSzPts val="1800"/>
              <a:buFont typeface="Lato"/>
              <a:buAutoNum type="arabicPeriod"/>
            </a:pPr>
            <a:r>
              <a:rPr lang="en" sz="1800">
                <a:latin typeface="Lato"/>
                <a:ea typeface="Lato"/>
                <a:cs typeface="Lato"/>
                <a:sym typeface="Lato"/>
              </a:rPr>
              <a:t>Distance</a:t>
            </a:r>
            <a:endParaRPr sz="1800">
              <a:latin typeface="Lato"/>
              <a:ea typeface="Lato"/>
              <a:cs typeface="Lato"/>
              <a:sym typeface="Lato"/>
            </a:endParaRPr>
          </a:p>
        </p:txBody>
      </p:sp>
    </p:spTree>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0000"/>
                </a:solidFill>
              </a:rPr>
              <a:t>Definitions</a:t>
            </a:r>
            <a:endParaRPr lang="en-US" dirty="0">
              <a:solidFill>
                <a:srgbClr val="FF0000"/>
              </a:solidFill>
            </a:endParaRPr>
          </a:p>
        </p:txBody>
      </p:sp>
      <p:sp>
        <p:nvSpPr>
          <p:cNvPr id="3" name="Content Placeholder 2"/>
          <p:cNvSpPr>
            <a:spLocks noGrp="1"/>
          </p:cNvSpPr>
          <p:nvPr>
            <p:ph idx="1"/>
          </p:nvPr>
        </p:nvSpPr>
        <p:spPr>
          <a:xfrm>
            <a:off x="177800" y="1257301"/>
            <a:ext cx="8763000" cy="3623072"/>
          </a:xfrm>
        </p:spPr>
        <p:txBody>
          <a:bodyPr>
            <a:normAutofit/>
          </a:bodyPr>
          <a:lstStyle/>
          <a:p>
            <a:pPr marL="0" indent="0">
              <a:buNone/>
            </a:pPr>
            <a:r>
              <a:rPr lang="en-US" dirty="0" smtClean="0">
                <a:solidFill>
                  <a:srgbClr val="0000FF"/>
                </a:solidFill>
              </a:rPr>
              <a:t>Machine Learning (ML) can be defined as computational methods using experience to improve performance or to make accurate predictions. </a:t>
            </a:r>
          </a:p>
          <a:p>
            <a:pPr marL="0" indent="0">
              <a:buNone/>
            </a:pPr>
            <a:r>
              <a:rPr lang="en-US" dirty="0" smtClean="0">
                <a:solidFill>
                  <a:srgbClr val="0000FF"/>
                </a:solidFill>
              </a:rPr>
              <a:t>Here experience means the past information available to the learner. This takes form of electronic data collected and made available for analysis. The quality and size of the data are crucial for the success of the predictions.</a:t>
            </a:r>
          </a:p>
          <a:p>
            <a:pPr marL="0" indent="0">
              <a:buNone/>
            </a:pPr>
            <a:r>
              <a:rPr lang="en-US" dirty="0" smtClean="0">
                <a:solidFill>
                  <a:srgbClr val="0000FF"/>
                </a:solidFill>
              </a:rPr>
              <a:t>ML lies at the intersection between statistics and computer science. It is applied on many disciplines from history and literature to physics, engineering and biology.</a:t>
            </a:r>
            <a:endParaRPr lang="en-US" dirty="0">
              <a:solidFill>
                <a:srgbClr val="0000FF"/>
              </a:solidFill>
            </a:endParaRPr>
          </a:p>
        </p:txBody>
      </p:sp>
    </p:spTree>
    <p:extLst>
      <p:ext uri="{BB962C8B-B14F-4D97-AF65-F5344CB8AC3E}">
        <p14:creationId xmlns:p14="http://schemas.microsoft.com/office/powerpoint/2010/main" val="2395419606"/>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9"/>
          <p:cNvSpPr txBox="1">
            <a:spLocks noGrp="1"/>
          </p:cNvSpPr>
          <p:nvPr>
            <p:ph type="title"/>
          </p:nvPr>
        </p:nvSpPr>
        <p:spPr>
          <a:xfrm>
            <a:off x="311700" y="209725"/>
            <a:ext cx="8520600" cy="974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900">
                <a:latin typeface="Roboto"/>
                <a:ea typeface="Roboto"/>
                <a:cs typeface="Roboto"/>
                <a:sym typeface="Roboto"/>
              </a:rPr>
              <a:t>After Scaling the Features:</a:t>
            </a:r>
            <a:endParaRPr sz="1900">
              <a:latin typeface="Roboto"/>
              <a:ea typeface="Roboto"/>
              <a:cs typeface="Roboto"/>
              <a:sym typeface="Roboto"/>
            </a:endParaRPr>
          </a:p>
          <a:p>
            <a:pPr marL="0" lvl="0" indent="0" algn="l" rtl="0">
              <a:spcBef>
                <a:spcPts val="0"/>
              </a:spcBef>
              <a:spcAft>
                <a:spcPts val="0"/>
              </a:spcAft>
              <a:buNone/>
            </a:pPr>
            <a:endParaRPr sz="1800">
              <a:latin typeface="Roboto"/>
              <a:ea typeface="Roboto"/>
              <a:cs typeface="Roboto"/>
              <a:sym typeface="Roboto"/>
            </a:endParaRPr>
          </a:p>
          <a:p>
            <a:pPr marL="0" lvl="0" indent="0" algn="l" rtl="0">
              <a:spcBef>
                <a:spcPts val="0"/>
              </a:spcBef>
              <a:spcAft>
                <a:spcPts val="0"/>
              </a:spcAft>
              <a:buNone/>
            </a:pPr>
            <a:r>
              <a:rPr lang="en" sz="1800">
                <a:latin typeface="Roboto"/>
                <a:ea typeface="Roboto"/>
                <a:cs typeface="Roboto"/>
                <a:sym typeface="Roboto"/>
              </a:rPr>
              <a:t> </a:t>
            </a:r>
            <a:r>
              <a:rPr lang="en" sz="1800">
                <a:solidFill>
                  <a:srgbClr val="351C75"/>
                </a:solidFill>
                <a:latin typeface="Roboto"/>
                <a:ea typeface="Roboto"/>
                <a:cs typeface="Roboto"/>
                <a:sym typeface="Roboto"/>
              </a:rPr>
              <a:t>Note: </a:t>
            </a:r>
            <a:r>
              <a:rPr lang="en" sz="1800" b="0">
                <a:solidFill>
                  <a:srgbClr val="351C75"/>
                </a:solidFill>
                <a:latin typeface="Roboto"/>
                <a:ea typeface="Roboto"/>
                <a:cs typeface="Roboto"/>
                <a:sym typeface="Roboto"/>
              </a:rPr>
              <a:t>Feature scaling is necessary when dealing with features with different dynamic range.</a:t>
            </a:r>
            <a:endParaRPr sz="1800" b="0">
              <a:solidFill>
                <a:srgbClr val="351C75"/>
              </a:solidFill>
              <a:latin typeface="Roboto"/>
              <a:ea typeface="Roboto"/>
              <a:cs typeface="Roboto"/>
              <a:sym typeface="Roboto"/>
            </a:endParaRPr>
          </a:p>
        </p:txBody>
      </p:sp>
      <p:pic>
        <p:nvPicPr>
          <p:cNvPr id="98" name="Google Shape;98;p19"/>
          <p:cNvPicPr preferRelativeResize="0"/>
          <p:nvPr/>
        </p:nvPicPr>
        <p:blipFill>
          <a:blip r:embed="rId3">
            <a:alphaModFix/>
          </a:blip>
          <a:stretch>
            <a:fillRect/>
          </a:stretch>
        </p:blipFill>
        <p:spPr>
          <a:xfrm>
            <a:off x="377125" y="1670950"/>
            <a:ext cx="4154930" cy="3064025"/>
          </a:xfrm>
          <a:prstGeom prst="rect">
            <a:avLst/>
          </a:prstGeom>
          <a:noFill/>
          <a:ln>
            <a:noFill/>
          </a:ln>
        </p:spPr>
      </p:pic>
      <p:pic>
        <p:nvPicPr>
          <p:cNvPr id="99" name="Google Shape;99;p19"/>
          <p:cNvPicPr preferRelativeResize="0"/>
          <p:nvPr/>
        </p:nvPicPr>
        <p:blipFill>
          <a:blip r:embed="rId4">
            <a:alphaModFix/>
          </a:blip>
          <a:stretch>
            <a:fillRect/>
          </a:stretch>
        </p:blipFill>
        <p:spPr>
          <a:xfrm>
            <a:off x="4672225" y="1670950"/>
            <a:ext cx="4109599" cy="3064025"/>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20"/>
          <p:cNvSpPr txBox="1">
            <a:spLocks noGrp="1"/>
          </p:cNvSpPr>
          <p:nvPr>
            <p:ph type="title"/>
          </p:nvPr>
        </p:nvSpPr>
        <p:spPr>
          <a:xfrm>
            <a:off x="311700" y="180675"/>
            <a:ext cx="8520600" cy="62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Supervised Learning:</a:t>
            </a:r>
            <a:endParaRPr>
              <a:latin typeface="Roboto"/>
              <a:ea typeface="Roboto"/>
              <a:cs typeface="Roboto"/>
              <a:sym typeface="Roboto"/>
            </a:endParaRPr>
          </a:p>
        </p:txBody>
      </p:sp>
      <p:sp>
        <p:nvSpPr>
          <p:cNvPr id="105" name="Google Shape;105;p20"/>
          <p:cNvSpPr txBox="1">
            <a:spLocks noGrp="1"/>
          </p:cNvSpPr>
          <p:nvPr>
            <p:ph type="body" idx="1"/>
          </p:nvPr>
        </p:nvSpPr>
        <p:spPr>
          <a:xfrm>
            <a:off x="275375" y="919450"/>
            <a:ext cx="8520600" cy="3141000"/>
          </a:xfrm>
          <a:prstGeom prst="rect">
            <a:avLst/>
          </a:prstGeom>
        </p:spPr>
        <p:txBody>
          <a:bodyPr spcFirstLastPara="1" wrap="square" lIns="91425" tIns="91425" rIns="91425" bIns="91425" anchor="t" anchorCtr="0">
            <a:noAutofit/>
          </a:bodyPr>
          <a:lstStyle/>
          <a:p>
            <a:pPr marL="736600" marR="279400" lvl="0" indent="-368300" algn="l" rtl="0">
              <a:lnSpc>
                <a:spcPct val="142857"/>
              </a:lnSpc>
              <a:spcBef>
                <a:spcPts val="2200"/>
              </a:spcBef>
              <a:spcAft>
                <a:spcPts val="0"/>
              </a:spcAft>
              <a:buClr>
                <a:srgbClr val="000000"/>
              </a:buClr>
              <a:buSzPts val="2200"/>
              <a:buFont typeface="Arial"/>
              <a:buChar char="●"/>
            </a:pPr>
            <a:r>
              <a:rPr lang="en" sz="2200" b="1">
                <a:solidFill>
                  <a:srgbClr val="000000"/>
                </a:solidFill>
                <a:highlight>
                  <a:srgbClr val="FFFFFF"/>
                </a:highlight>
                <a:latin typeface="Roboto"/>
                <a:ea typeface="Roboto"/>
                <a:cs typeface="Roboto"/>
                <a:sym typeface="Roboto"/>
              </a:rPr>
              <a:t>Regression</a:t>
            </a:r>
            <a:r>
              <a:rPr lang="en" sz="2200">
                <a:solidFill>
                  <a:srgbClr val="000000"/>
                </a:solidFill>
                <a:highlight>
                  <a:srgbClr val="FFFFFF"/>
                </a:highlight>
                <a:latin typeface="Roboto"/>
                <a:ea typeface="Roboto"/>
                <a:cs typeface="Roboto"/>
                <a:sym typeface="Roboto"/>
              </a:rPr>
              <a:t>:</a:t>
            </a:r>
            <a:endParaRPr sz="2200">
              <a:solidFill>
                <a:srgbClr val="000000"/>
              </a:solidFill>
              <a:highlight>
                <a:srgbClr val="FFFFFF"/>
              </a:highlight>
              <a:latin typeface="Roboto"/>
              <a:ea typeface="Roboto"/>
              <a:cs typeface="Roboto"/>
              <a:sym typeface="Roboto"/>
            </a:endParaRPr>
          </a:p>
          <a:p>
            <a:pPr marL="1460500" marR="546100" lvl="1" indent="-342900" algn="l" rtl="0">
              <a:lnSpc>
                <a:spcPct val="142857"/>
              </a:lnSpc>
              <a:spcBef>
                <a:spcPts val="0"/>
              </a:spcBef>
              <a:spcAft>
                <a:spcPts val="0"/>
              </a:spcAft>
              <a:buClr>
                <a:srgbClr val="000000"/>
              </a:buClr>
              <a:buSzPts val="1800"/>
              <a:buFont typeface="Roboto"/>
              <a:buChar char="○"/>
            </a:pPr>
            <a:r>
              <a:rPr lang="en" sz="1800">
                <a:solidFill>
                  <a:srgbClr val="000000"/>
                </a:solidFill>
                <a:highlight>
                  <a:srgbClr val="FFFFFF"/>
                </a:highlight>
                <a:latin typeface="Roboto"/>
                <a:ea typeface="Roboto"/>
                <a:cs typeface="Roboto"/>
                <a:sym typeface="Roboto"/>
              </a:rPr>
              <a:t>Fitting curve to data</a:t>
            </a:r>
            <a:endParaRPr sz="1800">
              <a:solidFill>
                <a:srgbClr val="000000"/>
              </a:solidFill>
              <a:highlight>
                <a:srgbClr val="FFFFFF"/>
              </a:highlight>
              <a:latin typeface="Roboto"/>
              <a:ea typeface="Roboto"/>
              <a:cs typeface="Roboto"/>
              <a:sym typeface="Roboto"/>
            </a:endParaRPr>
          </a:p>
          <a:p>
            <a:pPr marL="1460500" marR="546100" lvl="1" indent="-342900" algn="l" rtl="0">
              <a:lnSpc>
                <a:spcPct val="142857"/>
              </a:lnSpc>
              <a:spcBef>
                <a:spcPts val="0"/>
              </a:spcBef>
              <a:spcAft>
                <a:spcPts val="0"/>
              </a:spcAft>
              <a:buClr>
                <a:srgbClr val="000000"/>
              </a:buClr>
              <a:buSzPts val="1800"/>
              <a:buFont typeface="Roboto"/>
              <a:buChar char="○"/>
            </a:pPr>
            <a:r>
              <a:rPr lang="en" sz="1800">
                <a:solidFill>
                  <a:srgbClr val="000000"/>
                </a:solidFill>
                <a:highlight>
                  <a:srgbClr val="FFFFFF"/>
                </a:highlight>
                <a:latin typeface="Roboto"/>
                <a:ea typeface="Roboto"/>
                <a:cs typeface="Roboto"/>
                <a:sym typeface="Roboto"/>
              </a:rPr>
              <a:t>Finding a Real valued measure for data vectors (features)</a:t>
            </a:r>
            <a:endParaRPr sz="1800">
              <a:solidFill>
                <a:srgbClr val="000000"/>
              </a:solidFill>
              <a:highlight>
                <a:srgbClr val="FFFFFF"/>
              </a:highlight>
              <a:latin typeface="Roboto"/>
              <a:ea typeface="Roboto"/>
              <a:cs typeface="Roboto"/>
              <a:sym typeface="Roboto"/>
            </a:endParaRPr>
          </a:p>
          <a:p>
            <a:pPr marL="736600" marR="279400" lvl="0" indent="-368300" algn="l" rtl="0">
              <a:lnSpc>
                <a:spcPct val="142857"/>
              </a:lnSpc>
              <a:spcBef>
                <a:spcPts val="0"/>
              </a:spcBef>
              <a:spcAft>
                <a:spcPts val="0"/>
              </a:spcAft>
              <a:buClr>
                <a:srgbClr val="000000"/>
              </a:buClr>
              <a:buSzPts val="2200"/>
              <a:buFont typeface="Arial"/>
              <a:buChar char="●"/>
            </a:pPr>
            <a:r>
              <a:rPr lang="en" sz="2200" b="1">
                <a:solidFill>
                  <a:srgbClr val="000000"/>
                </a:solidFill>
                <a:highlight>
                  <a:srgbClr val="FFFFFF"/>
                </a:highlight>
                <a:latin typeface="Roboto"/>
                <a:ea typeface="Roboto"/>
                <a:cs typeface="Roboto"/>
                <a:sym typeface="Roboto"/>
              </a:rPr>
              <a:t>Classification</a:t>
            </a:r>
            <a:r>
              <a:rPr lang="en" sz="2200">
                <a:solidFill>
                  <a:srgbClr val="000000"/>
                </a:solidFill>
                <a:highlight>
                  <a:srgbClr val="FFFFFF"/>
                </a:highlight>
                <a:latin typeface="Roboto"/>
                <a:ea typeface="Roboto"/>
                <a:cs typeface="Roboto"/>
                <a:sym typeface="Roboto"/>
              </a:rPr>
              <a:t>:</a:t>
            </a:r>
            <a:endParaRPr sz="2200">
              <a:solidFill>
                <a:srgbClr val="000000"/>
              </a:solidFill>
              <a:highlight>
                <a:srgbClr val="FFFFFF"/>
              </a:highlight>
              <a:latin typeface="Roboto"/>
              <a:ea typeface="Roboto"/>
              <a:cs typeface="Roboto"/>
              <a:sym typeface="Roboto"/>
            </a:endParaRPr>
          </a:p>
          <a:p>
            <a:pPr marL="1460500" marR="546100" lvl="1" indent="-342900" algn="l" rtl="0">
              <a:lnSpc>
                <a:spcPct val="142857"/>
              </a:lnSpc>
              <a:spcBef>
                <a:spcPts val="0"/>
              </a:spcBef>
              <a:spcAft>
                <a:spcPts val="0"/>
              </a:spcAft>
              <a:buClr>
                <a:srgbClr val="000000"/>
              </a:buClr>
              <a:buSzPts val="1800"/>
              <a:buFont typeface="Roboto"/>
              <a:buChar char="○"/>
            </a:pPr>
            <a:r>
              <a:rPr lang="en" sz="1800">
                <a:solidFill>
                  <a:srgbClr val="000000"/>
                </a:solidFill>
                <a:highlight>
                  <a:srgbClr val="FFFFFF"/>
                </a:highlight>
                <a:latin typeface="Roboto"/>
                <a:ea typeface="Roboto"/>
                <a:cs typeface="Roboto"/>
                <a:sym typeface="Roboto"/>
              </a:rPr>
              <a:t>Associate each data vector to a label. (N-dimensional vector of features to a discrete value which are the labels.)</a:t>
            </a:r>
            <a:endParaRPr sz="1800">
              <a:solidFill>
                <a:srgbClr val="000000"/>
              </a:solidFill>
              <a:highlight>
                <a:srgbClr val="FFFFFF"/>
              </a:highlight>
              <a:latin typeface="Roboto"/>
              <a:ea typeface="Roboto"/>
              <a:cs typeface="Roboto"/>
              <a:sym typeface="Roboto"/>
            </a:endParaRPr>
          </a:p>
          <a:p>
            <a:pPr marL="0" lvl="0" indent="0" algn="l" rtl="0">
              <a:spcBef>
                <a:spcPts val="0"/>
              </a:spcBef>
              <a:spcAft>
                <a:spcPts val="1600"/>
              </a:spcAft>
              <a:buNone/>
            </a:pPr>
            <a:endParaRPr sz="2600">
              <a:latin typeface="Roboto"/>
              <a:ea typeface="Roboto"/>
              <a:cs typeface="Roboto"/>
              <a:sym typeface="Roboto"/>
            </a:endParaRPr>
          </a:p>
        </p:txBody>
      </p:sp>
    </p:spTree>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21"/>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Regression:</a:t>
            </a:r>
            <a:endParaRPr>
              <a:latin typeface="Roboto"/>
              <a:ea typeface="Roboto"/>
              <a:cs typeface="Roboto"/>
              <a:sym typeface="Roboto"/>
            </a:endParaRPr>
          </a:p>
        </p:txBody>
      </p:sp>
      <p:sp>
        <p:nvSpPr>
          <p:cNvPr id="111" name="Google Shape;111;p2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b="1"/>
              <a:t>Fitting a Curve (Model) </a:t>
            </a:r>
            <a:endParaRPr b="1"/>
          </a:p>
        </p:txBody>
      </p:sp>
      <p:pic>
        <p:nvPicPr>
          <p:cNvPr id="112" name="Google Shape;112;p21"/>
          <p:cNvPicPr preferRelativeResize="0"/>
          <p:nvPr/>
        </p:nvPicPr>
        <p:blipFill>
          <a:blip r:embed="rId3">
            <a:alphaModFix/>
          </a:blip>
          <a:stretch>
            <a:fillRect/>
          </a:stretch>
        </p:blipFill>
        <p:spPr>
          <a:xfrm>
            <a:off x="4311575" y="323538"/>
            <a:ext cx="4220450" cy="4496425"/>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22"/>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Regression:</a:t>
            </a:r>
            <a:endParaRPr>
              <a:latin typeface="Roboto"/>
              <a:ea typeface="Roboto"/>
              <a:cs typeface="Roboto"/>
              <a:sym typeface="Roboto"/>
            </a:endParaRPr>
          </a:p>
        </p:txBody>
      </p:sp>
      <p:sp>
        <p:nvSpPr>
          <p:cNvPr id="118" name="Google Shape;118;p2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Finding the best model parameters to </a:t>
            </a:r>
            <a:endParaRPr b="1"/>
          </a:p>
          <a:p>
            <a:pPr marL="0" lvl="0" indent="0" algn="l" rtl="0">
              <a:spcBef>
                <a:spcPts val="1600"/>
              </a:spcBef>
              <a:spcAft>
                <a:spcPts val="0"/>
              </a:spcAft>
              <a:buNone/>
            </a:pPr>
            <a:r>
              <a:rPr lang="en" b="1"/>
              <a:t>minimize the Loss function.</a:t>
            </a:r>
            <a:endParaRPr b="1"/>
          </a:p>
          <a:p>
            <a:pPr marL="0" lvl="0" indent="0" algn="l" rtl="0">
              <a:lnSpc>
                <a:spcPct val="130000"/>
              </a:lnSpc>
              <a:spcBef>
                <a:spcPts val="1600"/>
              </a:spcBef>
              <a:spcAft>
                <a:spcPts val="0"/>
              </a:spcAft>
              <a:buNone/>
            </a:pPr>
            <a:r>
              <a:rPr lang="en" sz="2400" b="1">
                <a:solidFill>
                  <a:srgbClr val="000000"/>
                </a:solidFill>
                <a:latin typeface="Roboto"/>
                <a:ea typeface="Roboto"/>
                <a:cs typeface="Roboto"/>
                <a:sym typeface="Roboto"/>
              </a:rPr>
              <a:t>Ordinary least squares:</a:t>
            </a:r>
            <a:endParaRPr sz="2400" b="1">
              <a:solidFill>
                <a:srgbClr val="000000"/>
              </a:solidFill>
              <a:latin typeface="Roboto"/>
              <a:ea typeface="Roboto"/>
              <a:cs typeface="Roboto"/>
              <a:sym typeface="Roboto"/>
            </a:endParaRPr>
          </a:p>
          <a:p>
            <a:pPr marL="0" lvl="0" indent="0" algn="l" rtl="0">
              <a:lnSpc>
                <a:spcPct val="130000"/>
              </a:lnSpc>
              <a:spcBef>
                <a:spcPts val="600"/>
              </a:spcBef>
              <a:spcAft>
                <a:spcPts val="0"/>
              </a:spcAft>
              <a:buNone/>
            </a:pPr>
            <a:endParaRPr sz="2400" b="1">
              <a:solidFill>
                <a:srgbClr val="000000"/>
              </a:solidFill>
              <a:latin typeface="Roboto"/>
              <a:ea typeface="Roboto"/>
              <a:cs typeface="Roboto"/>
              <a:sym typeface="Roboto"/>
            </a:endParaRPr>
          </a:p>
          <a:p>
            <a:pPr marL="0" lvl="0" indent="0" algn="l" rtl="0">
              <a:spcBef>
                <a:spcPts val="600"/>
              </a:spcBef>
              <a:spcAft>
                <a:spcPts val="0"/>
              </a:spcAft>
              <a:buNone/>
            </a:pPr>
            <a:endParaRPr sz="1100">
              <a:solidFill>
                <a:srgbClr val="000000"/>
              </a:solidFill>
              <a:latin typeface="Arial"/>
              <a:ea typeface="Arial"/>
              <a:cs typeface="Arial"/>
              <a:sym typeface="Arial"/>
            </a:endParaRPr>
          </a:p>
          <a:p>
            <a:pPr marL="0" lvl="0" indent="0" algn="l" rtl="0">
              <a:spcBef>
                <a:spcPts val="0"/>
              </a:spcBef>
              <a:spcAft>
                <a:spcPts val="0"/>
              </a:spcAft>
              <a:buNone/>
            </a:pPr>
            <a:r>
              <a:rPr lang="en" b="1"/>
              <a:t> </a:t>
            </a:r>
            <a:endParaRPr b="1"/>
          </a:p>
          <a:p>
            <a:pPr marL="0" lvl="0" indent="0" algn="l" rtl="0">
              <a:spcBef>
                <a:spcPts val="1600"/>
              </a:spcBef>
              <a:spcAft>
                <a:spcPts val="1600"/>
              </a:spcAft>
              <a:buNone/>
            </a:pPr>
            <a:endParaRPr/>
          </a:p>
        </p:txBody>
      </p:sp>
      <p:pic>
        <p:nvPicPr>
          <p:cNvPr id="119" name="Google Shape;119;p22"/>
          <p:cNvPicPr preferRelativeResize="0"/>
          <p:nvPr/>
        </p:nvPicPr>
        <p:blipFill>
          <a:blip r:embed="rId3">
            <a:alphaModFix/>
          </a:blip>
          <a:stretch>
            <a:fillRect/>
          </a:stretch>
        </p:blipFill>
        <p:spPr>
          <a:xfrm>
            <a:off x="4295750" y="391362"/>
            <a:ext cx="4259225" cy="4537726"/>
          </a:xfrm>
          <a:prstGeom prst="rect">
            <a:avLst/>
          </a:prstGeom>
          <a:noFill/>
          <a:ln>
            <a:noFill/>
          </a:ln>
        </p:spPr>
      </p:pic>
      <p:pic>
        <p:nvPicPr>
          <p:cNvPr id="120" name="Google Shape;120;p22"/>
          <p:cNvPicPr preferRelativeResize="0"/>
          <p:nvPr/>
        </p:nvPicPr>
        <p:blipFill>
          <a:blip r:embed="rId4">
            <a:alphaModFix/>
          </a:blip>
          <a:stretch>
            <a:fillRect/>
          </a:stretch>
        </p:blipFill>
        <p:spPr>
          <a:xfrm>
            <a:off x="705043" y="2929668"/>
            <a:ext cx="2593675" cy="350050"/>
          </a:xfrm>
          <a:prstGeom prst="rect">
            <a:avLst/>
          </a:prstGeom>
          <a:noFill/>
          <a:ln>
            <a:noFill/>
          </a:ln>
        </p:spPr>
      </p:pic>
      <p:pic>
        <p:nvPicPr>
          <p:cNvPr id="121" name="Google Shape;121;p22"/>
          <p:cNvPicPr preferRelativeResize="0"/>
          <p:nvPr/>
        </p:nvPicPr>
        <p:blipFill>
          <a:blip r:embed="rId5">
            <a:alphaModFix/>
          </a:blip>
          <a:stretch>
            <a:fillRect/>
          </a:stretch>
        </p:blipFill>
        <p:spPr>
          <a:xfrm>
            <a:off x="970399" y="3728649"/>
            <a:ext cx="1734250" cy="766525"/>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23"/>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Finding The Best Model Parameters:</a:t>
            </a:r>
            <a:endParaRPr>
              <a:latin typeface="Roboto"/>
              <a:ea typeface="Roboto"/>
              <a:cs typeface="Roboto"/>
              <a:sym typeface="Roboto"/>
            </a:endParaRPr>
          </a:p>
        </p:txBody>
      </p:sp>
      <p:sp>
        <p:nvSpPr>
          <p:cNvPr id="127" name="Google Shape;127;p2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68300" algn="l" rtl="0">
              <a:spcBef>
                <a:spcPts val="0"/>
              </a:spcBef>
              <a:spcAft>
                <a:spcPts val="0"/>
              </a:spcAft>
              <a:buSzPts val="2200"/>
              <a:buChar char="●"/>
            </a:pPr>
            <a:r>
              <a:rPr lang="en" sz="2200"/>
              <a:t>Sometimes an </a:t>
            </a:r>
            <a:r>
              <a:rPr lang="en" sz="2200" b="1"/>
              <a:t>analytical solution</a:t>
            </a:r>
            <a:r>
              <a:rPr lang="en" sz="2200"/>
              <a:t> exists.</a:t>
            </a:r>
            <a:endParaRPr sz="2200"/>
          </a:p>
          <a:p>
            <a:pPr marL="457200" lvl="0" indent="-368300" algn="l" rtl="0">
              <a:spcBef>
                <a:spcPts val="0"/>
              </a:spcBef>
              <a:spcAft>
                <a:spcPts val="0"/>
              </a:spcAft>
              <a:buSzPts val="2200"/>
              <a:buChar char="●"/>
            </a:pPr>
            <a:r>
              <a:rPr lang="en" sz="2200"/>
              <a:t>When the  </a:t>
            </a:r>
            <a:r>
              <a:rPr lang="en" sz="2200" b="1"/>
              <a:t>analytical solution </a:t>
            </a:r>
            <a:r>
              <a:rPr lang="en" sz="2200" u="sng"/>
              <a:t>does not exist</a:t>
            </a:r>
            <a:r>
              <a:rPr lang="en" sz="2200"/>
              <a:t> or is </a:t>
            </a:r>
            <a:r>
              <a:rPr lang="en" sz="2200" u="sng"/>
              <a:t>computationally expensive:</a:t>
            </a:r>
            <a:endParaRPr sz="2200" u="sng"/>
          </a:p>
          <a:p>
            <a:pPr marL="0" lvl="0" indent="0" algn="l" rtl="0">
              <a:spcBef>
                <a:spcPts val="1600"/>
              </a:spcBef>
              <a:spcAft>
                <a:spcPts val="0"/>
              </a:spcAft>
              <a:buNone/>
            </a:pPr>
            <a:r>
              <a:rPr lang="en" sz="2200"/>
              <a:t>We can use some form of </a:t>
            </a:r>
            <a:r>
              <a:rPr lang="en" sz="2200" b="1"/>
              <a:t>Gradient descent</a:t>
            </a:r>
            <a:r>
              <a:rPr lang="en" sz="2200"/>
              <a:t> on the parameter space:</a:t>
            </a:r>
            <a:endParaRPr sz="2200"/>
          </a:p>
          <a:p>
            <a:pPr marL="0" lvl="0" indent="0" algn="l" rtl="0">
              <a:spcBef>
                <a:spcPts val="1600"/>
              </a:spcBef>
              <a:spcAft>
                <a:spcPts val="1600"/>
              </a:spcAft>
              <a:buNone/>
            </a:pPr>
            <a:r>
              <a:rPr lang="en" sz="2200"/>
              <a:t>This is basically finding the parameters that minimize/maximize the loss/gain function, by moving in the direction of the gradient at each point in parameter space.</a:t>
            </a:r>
            <a:endParaRPr sz="2200"/>
          </a:p>
        </p:txBody>
      </p:sp>
    </p:spTree>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24"/>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Gradient Descent in the space of parameters:</a:t>
            </a:r>
            <a:endParaRPr>
              <a:latin typeface="Roboto"/>
              <a:ea typeface="Roboto"/>
              <a:cs typeface="Roboto"/>
              <a:sym typeface="Roboto"/>
            </a:endParaRPr>
          </a:p>
        </p:txBody>
      </p:sp>
      <p:pic>
        <p:nvPicPr>
          <p:cNvPr id="133" name="Google Shape;133;p24"/>
          <p:cNvPicPr preferRelativeResize="0"/>
          <p:nvPr/>
        </p:nvPicPr>
        <p:blipFill>
          <a:blip r:embed="rId3">
            <a:alphaModFix/>
          </a:blip>
          <a:stretch>
            <a:fillRect/>
          </a:stretch>
        </p:blipFill>
        <p:spPr>
          <a:xfrm>
            <a:off x="4572000" y="1086450"/>
            <a:ext cx="4466000" cy="3898150"/>
          </a:xfrm>
          <a:prstGeom prst="rect">
            <a:avLst/>
          </a:prstGeom>
          <a:noFill/>
          <a:ln>
            <a:noFill/>
          </a:ln>
        </p:spPr>
      </p:pic>
      <p:pic>
        <p:nvPicPr>
          <p:cNvPr id="134" name="Google Shape;134;p24"/>
          <p:cNvPicPr preferRelativeResize="0"/>
          <p:nvPr/>
        </p:nvPicPr>
        <p:blipFill>
          <a:blip r:embed="rId4">
            <a:alphaModFix/>
          </a:blip>
          <a:stretch>
            <a:fillRect/>
          </a:stretch>
        </p:blipFill>
        <p:spPr>
          <a:xfrm>
            <a:off x="85975" y="1935925"/>
            <a:ext cx="4658876" cy="2355550"/>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25"/>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Classification:</a:t>
            </a:r>
            <a:endParaRPr>
              <a:latin typeface="Roboto"/>
              <a:ea typeface="Roboto"/>
              <a:cs typeface="Roboto"/>
              <a:sym typeface="Roboto"/>
            </a:endParaRPr>
          </a:p>
        </p:txBody>
      </p:sp>
      <p:sp>
        <p:nvSpPr>
          <p:cNvPr id="140" name="Google Shape;140;p25"/>
          <p:cNvSpPr txBox="1">
            <a:spLocks noGrp="1"/>
          </p:cNvSpPr>
          <p:nvPr>
            <p:ph type="body" idx="1"/>
          </p:nvPr>
        </p:nvSpPr>
        <p:spPr>
          <a:xfrm>
            <a:off x="427925" y="1232400"/>
            <a:ext cx="8520600" cy="3416400"/>
          </a:xfrm>
          <a:prstGeom prst="rect">
            <a:avLst/>
          </a:prstGeom>
        </p:spPr>
        <p:txBody>
          <a:bodyPr spcFirstLastPara="1" wrap="square" lIns="91425" tIns="91425" rIns="91425" bIns="91425" anchor="t" anchorCtr="0">
            <a:noAutofit/>
          </a:bodyPr>
          <a:lstStyle/>
          <a:p>
            <a:pPr marL="457200" lvl="0" indent="-393700" algn="l" rtl="0">
              <a:spcBef>
                <a:spcPts val="0"/>
              </a:spcBef>
              <a:spcAft>
                <a:spcPts val="0"/>
              </a:spcAft>
              <a:buSzPts val="2600"/>
              <a:buFont typeface="Roboto"/>
              <a:buAutoNum type="arabicPeriod"/>
            </a:pPr>
            <a:r>
              <a:rPr lang="en" sz="2600">
                <a:latin typeface="Roboto"/>
                <a:ea typeface="Roboto"/>
                <a:cs typeface="Roboto"/>
                <a:sym typeface="Roboto"/>
              </a:rPr>
              <a:t>K-Nearest Neighbors</a:t>
            </a:r>
            <a:endParaRPr sz="2600">
              <a:latin typeface="Roboto"/>
              <a:ea typeface="Roboto"/>
              <a:cs typeface="Roboto"/>
              <a:sym typeface="Roboto"/>
            </a:endParaRPr>
          </a:p>
          <a:p>
            <a:pPr marL="457200" lvl="0" indent="-393700" algn="l" rtl="0">
              <a:spcBef>
                <a:spcPts val="0"/>
              </a:spcBef>
              <a:spcAft>
                <a:spcPts val="0"/>
              </a:spcAft>
              <a:buSzPts val="2600"/>
              <a:buFont typeface="Roboto"/>
              <a:buAutoNum type="arabicPeriod"/>
            </a:pPr>
            <a:r>
              <a:rPr lang="en" sz="2600">
                <a:latin typeface="Roboto"/>
                <a:ea typeface="Roboto"/>
                <a:cs typeface="Roboto"/>
                <a:sym typeface="Roboto"/>
              </a:rPr>
              <a:t>Decision Tree </a:t>
            </a:r>
            <a:endParaRPr sz="2600">
              <a:latin typeface="Roboto"/>
              <a:ea typeface="Roboto"/>
              <a:cs typeface="Roboto"/>
              <a:sym typeface="Roboto"/>
            </a:endParaRPr>
          </a:p>
          <a:p>
            <a:pPr marL="457200" lvl="0" indent="-393700" algn="l" rtl="0">
              <a:spcBef>
                <a:spcPts val="0"/>
              </a:spcBef>
              <a:spcAft>
                <a:spcPts val="0"/>
              </a:spcAft>
              <a:buSzPts val="2600"/>
              <a:buFont typeface="Roboto"/>
              <a:buAutoNum type="arabicPeriod"/>
            </a:pPr>
            <a:r>
              <a:rPr lang="en" sz="2600">
                <a:latin typeface="Roboto"/>
                <a:ea typeface="Roboto"/>
                <a:cs typeface="Roboto"/>
                <a:sym typeface="Roboto"/>
              </a:rPr>
              <a:t>Random Forest of Decision Trees</a:t>
            </a:r>
            <a:endParaRPr sz="2600">
              <a:latin typeface="Roboto"/>
              <a:ea typeface="Roboto"/>
              <a:cs typeface="Roboto"/>
              <a:sym typeface="Roboto"/>
            </a:endParaRPr>
          </a:p>
          <a:p>
            <a:pPr marL="457200" lvl="0" indent="-393700" algn="l" rtl="0">
              <a:spcBef>
                <a:spcPts val="0"/>
              </a:spcBef>
              <a:spcAft>
                <a:spcPts val="0"/>
              </a:spcAft>
              <a:buSzPts val="2600"/>
              <a:buFont typeface="Roboto"/>
              <a:buAutoNum type="arabicPeriod"/>
            </a:pPr>
            <a:r>
              <a:rPr lang="en" sz="2600">
                <a:latin typeface="Roboto"/>
                <a:ea typeface="Roboto"/>
                <a:cs typeface="Roboto"/>
                <a:sym typeface="Roboto"/>
              </a:rPr>
              <a:t>Support Vector Machines</a:t>
            </a:r>
            <a:endParaRPr sz="2600">
              <a:latin typeface="Roboto"/>
              <a:ea typeface="Roboto"/>
              <a:cs typeface="Roboto"/>
              <a:sym typeface="Roboto"/>
            </a:endParaRPr>
          </a:p>
          <a:p>
            <a:pPr marL="457200" lvl="0" indent="0" algn="l" rtl="0">
              <a:spcBef>
                <a:spcPts val="1600"/>
              </a:spcBef>
              <a:spcAft>
                <a:spcPts val="1600"/>
              </a:spcAft>
              <a:buNone/>
            </a:pPr>
            <a:endParaRPr sz="2600">
              <a:latin typeface="Roboto"/>
              <a:ea typeface="Roboto"/>
              <a:cs typeface="Roboto"/>
              <a:sym typeface="Roboto"/>
            </a:endParaRPr>
          </a:p>
        </p:txBody>
      </p:sp>
    </p:spTree>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6"/>
          <p:cNvSpPr txBox="1">
            <a:spLocks noGrp="1"/>
          </p:cNvSpPr>
          <p:nvPr>
            <p:ph type="title"/>
          </p:nvPr>
        </p:nvSpPr>
        <p:spPr>
          <a:xfrm>
            <a:off x="311700" y="86500"/>
            <a:ext cx="8520600" cy="62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Nearest Neighbor:</a:t>
            </a:r>
            <a:endParaRPr>
              <a:latin typeface="Roboto"/>
              <a:ea typeface="Roboto"/>
              <a:cs typeface="Roboto"/>
              <a:sym typeface="Roboto"/>
            </a:endParaRPr>
          </a:p>
        </p:txBody>
      </p:sp>
      <p:sp>
        <p:nvSpPr>
          <p:cNvPr id="146" name="Google Shape;146;p26"/>
          <p:cNvSpPr txBox="1">
            <a:spLocks noGrp="1"/>
          </p:cNvSpPr>
          <p:nvPr>
            <p:ph type="body" idx="1"/>
          </p:nvPr>
        </p:nvSpPr>
        <p:spPr>
          <a:xfrm>
            <a:off x="311700" y="746000"/>
            <a:ext cx="8520600" cy="4151700"/>
          </a:xfrm>
          <a:prstGeom prst="rect">
            <a:avLst/>
          </a:prstGeom>
        </p:spPr>
        <p:txBody>
          <a:bodyPr spcFirstLastPara="1" wrap="square" lIns="91425" tIns="91425" rIns="91425" bIns="91425" anchor="t" anchorCtr="0">
            <a:noAutofit/>
          </a:bodyPr>
          <a:lstStyle/>
          <a:p>
            <a:pPr marL="0" lvl="0" indent="0" algn="just" rtl="0">
              <a:spcBef>
                <a:spcPts val="1100"/>
              </a:spcBef>
              <a:spcAft>
                <a:spcPts val="0"/>
              </a:spcAft>
              <a:buNone/>
            </a:pPr>
            <a:r>
              <a:rPr lang="en">
                <a:solidFill>
                  <a:srgbClr val="000000"/>
                </a:solidFill>
                <a:highlight>
                  <a:srgbClr val="FFFFFF"/>
                </a:highlight>
                <a:latin typeface="Arial"/>
                <a:ea typeface="Arial"/>
                <a:cs typeface="Arial"/>
                <a:sym typeface="Arial"/>
              </a:rPr>
              <a:t>One of the most commonly used algorithm for classification is </a:t>
            </a:r>
            <a:r>
              <a:rPr lang="en" b="1">
                <a:solidFill>
                  <a:srgbClr val="000000"/>
                </a:solidFill>
                <a:highlight>
                  <a:srgbClr val="FFFFFF"/>
                </a:highlight>
                <a:latin typeface="Arial"/>
                <a:ea typeface="Arial"/>
                <a:cs typeface="Arial"/>
                <a:sym typeface="Arial"/>
              </a:rPr>
              <a:t>nearest neighbour</a:t>
            </a:r>
            <a:r>
              <a:rPr lang="en">
                <a:solidFill>
                  <a:srgbClr val="000000"/>
                </a:solidFill>
                <a:highlight>
                  <a:srgbClr val="FFFFFF"/>
                </a:highlight>
                <a:latin typeface="Arial"/>
                <a:ea typeface="Arial"/>
                <a:cs typeface="Arial"/>
                <a:sym typeface="Arial"/>
              </a:rPr>
              <a:t>. In which you just remember the data you trained on and you will not perform any fancy manipulation on the data.</a:t>
            </a:r>
            <a:endParaRPr>
              <a:solidFill>
                <a:srgbClr val="000000"/>
              </a:solidFill>
              <a:highlight>
                <a:srgbClr val="FFFFFF"/>
              </a:highlight>
              <a:latin typeface="Arial"/>
              <a:ea typeface="Arial"/>
              <a:cs typeface="Arial"/>
              <a:sym typeface="Arial"/>
            </a:endParaRPr>
          </a:p>
          <a:p>
            <a:pPr marL="0" lvl="0" indent="0" algn="l" rtl="0">
              <a:spcBef>
                <a:spcPts val="0"/>
              </a:spcBef>
              <a:spcAft>
                <a:spcPts val="0"/>
              </a:spcAft>
              <a:buNone/>
            </a:pPr>
            <a:endParaRPr>
              <a:solidFill>
                <a:srgbClr val="000000"/>
              </a:solidFill>
              <a:highlight>
                <a:srgbClr val="FFFFFF"/>
              </a:highlight>
              <a:latin typeface="Arial"/>
              <a:ea typeface="Arial"/>
              <a:cs typeface="Arial"/>
              <a:sym typeface="Arial"/>
            </a:endParaRPr>
          </a:p>
          <a:p>
            <a:pPr marL="0" lvl="0" indent="0" algn="l" rtl="0">
              <a:spcBef>
                <a:spcPts val="1600"/>
              </a:spcBef>
              <a:spcAft>
                <a:spcPts val="0"/>
              </a:spcAft>
              <a:buNone/>
            </a:pPr>
            <a:r>
              <a:rPr lang="en">
                <a:solidFill>
                  <a:srgbClr val="000000"/>
                </a:solidFill>
                <a:highlight>
                  <a:srgbClr val="FFFFFF"/>
                </a:highlight>
                <a:latin typeface="Arial"/>
                <a:ea typeface="Arial"/>
                <a:cs typeface="Arial"/>
                <a:sym typeface="Arial"/>
              </a:rPr>
              <a:t>Algorithm:</a:t>
            </a:r>
            <a:endParaRPr>
              <a:solidFill>
                <a:srgbClr val="000000"/>
              </a:solidFill>
              <a:highlight>
                <a:srgbClr val="FFFFFF"/>
              </a:highlight>
              <a:latin typeface="Arial"/>
              <a:ea typeface="Arial"/>
              <a:cs typeface="Arial"/>
              <a:sym typeface="Arial"/>
            </a:endParaRPr>
          </a:p>
          <a:p>
            <a:pPr marL="457200" lvl="0" indent="-342900" algn="l" rtl="0">
              <a:spcBef>
                <a:spcPts val="1600"/>
              </a:spcBef>
              <a:spcAft>
                <a:spcPts val="0"/>
              </a:spcAft>
              <a:buClr>
                <a:srgbClr val="000000"/>
              </a:buClr>
              <a:buSzPts val="1800"/>
              <a:buFont typeface="Arial"/>
              <a:buChar char="●"/>
            </a:pPr>
            <a:r>
              <a:rPr lang="en">
                <a:solidFill>
                  <a:srgbClr val="000000"/>
                </a:solidFill>
                <a:highlight>
                  <a:srgbClr val="FFFFFF"/>
                </a:highlight>
                <a:latin typeface="Arial"/>
                <a:ea typeface="Arial"/>
                <a:cs typeface="Arial"/>
                <a:sym typeface="Arial"/>
              </a:rPr>
              <a:t> Find the nearest example from the training data to the new data.</a:t>
            </a:r>
            <a:endParaRPr>
              <a:solidFill>
                <a:srgbClr val="000000"/>
              </a:solidFill>
              <a:highlight>
                <a:srgbClr val="FFFFFF"/>
              </a:highlight>
              <a:latin typeface="Arial"/>
              <a:ea typeface="Arial"/>
              <a:cs typeface="Arial"/>
              <a:sym typeface="Arial"/>
            </a:endParaRPr>
          </a:p>
          <a:p>
            <a:pPr marL="457200" lvl="0" indent="-342900" algn="l" rtl="0">
              <a:spcBef>
                <a:spcPts val="0"/>
              </a:spcBef>
              <a:spcAft>
                <a:spcPts val="0"/>
              </a:spcAft>
              <a:buClr>
                <a:srgbClr val="000000"/>
              </a:buClr>
              <a:buSzPts val="1800"/>
              <a:buFont typeface="Arial"/>
              <a:buChar char="●"/>
            </a:pPr>
            <a:r>
              <a:rPr lang="en">
                <a:solidFill>
                  <a:srgbClr val="000000"/>
                </a:solidFill>
                <a:highlight>
                  <a:srgbClr val="FFFFFF"/>
                </a:highlight>
                <a:latin typeface="Arial"/>
                <a:ea typeface="Arial"/>
                <a:cs typeface="Arial"/>
                <a:sym typeface="Arial"/>
              </a:rPr>
              <a:t>Assign the known label of that example to your new data.</a:t>
            </a:r>
            <a:endParaRPr>
              <a:solidFill>
                <a:srgbClr val="000000"/>
              </a:solidFill>
              <a:highlight>
                <a:srgbClr val="FFFFFF"/>
              </a:highlight>
              <a:latin typeface="Arial"/>
              <a:ea typeface="Arial"/>
              <a:cs typeface="Arial"/>
              <a:sym typeface="Arial"/>
            </a:endParaRPr>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1600"/>
              </a:spcAft>
              <a:buNone/>
            </a:pPr>
            <a:r>
              <a:rPr lang="en" sz="1050">
                <a:solidFill>
                  <a:srgbClr val="000000"/>
                </a:solidFill>
                <a:highlight>
                  <a:srgbClr val="FFFFFF"/>
                </a:highlight>
                <a:latin typeface="Arial"/>
                <a:ea typeface="Arial"/>
                <a:cs typeface="Arial"/>
                <a:sym typeface="Arial"/>
              </a:rPr>
              <a:t>very similar to nearest neighbour algrithm but this time we are looking for K nearest neighbours and to take the most occured label of those K neighbours as your prediction for new data.</a:t>
            </a:r>
            <a:endParaRPr/>
          </a:p>
        </p:txBody>
      </p:sp>
    </p:spTree>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27"/>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Nearest Neighbor</a:t>
            </a:r>
            <a:endParaRPr>
              <a:latin typeface="Roboto"/>
              <a:ea typeface="Roboto"/>
              <a:cs typeface="Roboto"/>
              <a:sym typeface="Roboto"/>
            </a:endParaRPr>
          </a:p>
        </p:txBody>
      </p:sp>
      <p:sp>
        <p:nvSpPr>
          <p:cNvPr id="152" name="Google Shape;152;p2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t>Data set with labels :</a:t>
            </a:r>
            <a:endParaRPr sz="2400"/>
          </a:p>
          <a:p>
            <a:pPr marL="457200" lvl="0" indent="-381000" algn="l" rtl="0">
              <a:spcBef>
                <a:spcPts val="1600"/>
              </a:spcBef>
              <a:spcAft>
                <a:spcPts val="0"/>
              </a:spcAft>
              <a:buClr>
                <a:srgbClr val="0000FF"/>
              </a:buClr>
              <a:buSzPts val="2400"/>
              <a:buAutoNum type="arabicPeriod"/>
            </a:pPr>
            <a:r>
              <a:rPr lang="en" sz="2400">
                <a:solidFill>
                  <a:srgbClr val="0000FF"/>
                </a:solidFill>
              </a:rPr>
              <a:t>Blue</a:t>
            </a:r>
            <a:endParaRPr sz="2400">
              <a:solidFill>
                <a:srgbClr val="0000FF"/>
              </a:solidFill>
            </a:endParaRPr>
          </a:p>
          <a:p>
            <a:pPr marL="457200" lvl="0" indent="-381000" algn="l" rtl="0">
              <a:spcBef>
                <a:spcPts val="0"/>
              </a:spcBef>
              <a:spcAft>
                <a:spcPts val="0"/>
              </a:spcAft>
              <a:buClr>
                <a:srgbClr val="FF0000"/>
              </a:buClr>
              <a:buSzPts val="2400"/>
              <a:buAutoNum type="arabicPeriod"/>
            </a:pPr>
            <a:r>
              <a:rPr lang="en" sz="2400">
                <a:solidFill>
                  <a:srgbClr val="FF0000"/>
                </a:solidFill>
              </a:rPr>
              <a:t>Red</a:t>
            </a:r>
            <a:endParaRPr sz="2400">
              <a:solidFill>
                <a:srgbClr val="FF0000"/>
              </a:solidFill>
            </a:endParaRPr>
          </a:p>
        </p:txBody>
      </p:sp>
      <p:pic>
        <p:nvPicPr>
          <p:cNvPr id="153" name="Google Shape;153;p27"/>
          <p:cNvPicPr preferRelativeResize="0"/>
          <p:nvPr/>
        </p:nvPicPr>
        <p:blipFill>
          <a:blip r:embed="rId3">
            <a:alphaModFix/>
          </a:blip>
          <a:stretch>
            <a:fillRect/>
          </a:stretch>
        </p:blipFill>
        <p:spPr>
          <a:xfrm>
            <a:off x="3325522" y="1027713"/>
            <a:ext cx="3763174" cy="3665925"/>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28"/>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Nearest Neighbor</a:t>
            </a:r>
            <a:endParaRPr>
              <a:latin typeface="Roboto"/>
              <a:ea typeface="Roboto"/>
              <a:cs typeface="Roboto"/>
              <a:sym typeface="Roboto"/>
            </a:endParaRPr>
          </a:p>
        </p:txBody>
      </p:sp>
      <p:sp>
        <p:nvSpPr>
          <p:cNvPr id="159" name="Google Shape;159;p2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Now we classify the new point (*)</a:t>
            </a:r>
            <a:endParaRPr/>
          </a:p>
          <a:p>
            <a:pPr marL="0" lvl="0" indent="0" algn="l" rtl="0">
              <a:spcBef>
                <a:spcPts val="1600"/>
              </a:spcBef>
              <a:spcAft>
                <a:spcPts val="1600"/>
              </a:spcAft>
              <a:buNone/>
            </a:pPr>
            <a:r>
              <a:rPr lang="en"/>
              <a:t>with finding the nearest neighbor</a:t>
            </a:r>
            <a:endParaRPr/>
          </a:p>
        </p:txBody>
      </p:sp>
      <p:pic>
        <p:nvPicPr>
          <p:cNvPr id="160" name="Google Shape;160;p28"/>
          <p:cNvPicPr preferRelativeResize="0"/>
          <p:nvPr/>
        </p:nvPicPr>
        <p:blipFill>
          <a:blip r:embed="rId3">
            <a:alphaModFix/>
          </a:blip>
          <a:stretch>
            <a:fillRect/>
          </a:stretch>
        </p:blipFill>
        <p:spPr>
          <a:xfrm>
            <a:off x="4333925" y="524987"/>
            <a:ext cx="4202100" cy="4093525"/>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solidFill>
                  <a:srgbClr val="FF0000"/>
                </a:solidFill>
              </a:rPr>
              <a:t>Further Definitions</a:t>
            </a:r>
            <a:endParaRPr lang="en-US" dirty="0">
              <a:solidFill>
                <a:srgbClr val="FF0000"/>
              </a:solidFill>
            </a:endParaRPr>
          </a:p>
        </p:txBody>
      </p:sp>
      <p:sp>
        <p:nvSpPr>
          <p:cNvPr id="6" name="Content Placeholder 5"/>
          <p:cNvSpPr>
            <a:spLocks noGrp="1"/>
          </p:cNvSpPr>
          <p:nvPr>
            <p:ph idx="1"/>
          </p:nvPr>
        </p:nvSpPr>
        <p:spPr/>
        <p:txBody>
          <a:bodyPr>
            <a:normAutofit/>
          </a:bodyPr>
          <a:lstStyle/>
          <a:p>
            <a:pPr marL="0" indent="0">
              <a:buNone/>
            </a:pPr>
            <a:r>
              <a:rPr lang="en-US" dirty="0" smtClean="0">
                <a:solidFill>
                  <a:srgbClr val="0000FF"/>
                </a:solidFill>
              </a:rPr>
              <a:t>ML consists of designing efficient and accurate prediction algorithms. It involves the algorithms used to extract useful information from data. ML looks for patterns in the data and turns data into information.</a:t>
            </a:r>
          </a:p>
          <a:p>
            <a:pPr marL="0" indent="0">
              <a:buNone/>
            </a:pPr>
            <a:endParaRPr lang="en-US" dirty="0">
              <a:solidFill>
                <a:srgbClr val="0000FF"/>
              </a:solidFill>
            </a:endParaRPr>
          </a:p>
          <a:p>
            <a:pPr marL="0" indent="0">
              <a:buNone/>
            </a:pPr>
            <a:r>
              <a:rPr lang="en-US" dirty="0" smtClean="0">
                <a:solidFill>
                  <a:srgbClr val="0000FF"/>
                </a:solidFill>
              </a:rPr>
              <a:t>ML is a set of methods that can automatically detect patterns in data then perform decision making or predict future developments.</a:t>
            </a:r>
            <a:endParaRPr lang="en-US" dirty="0">
              <a:solidFill>
                <a:srgbClr val="0000FF"/>
              </a:solidFill>
            </a:endParaRPr>
          </a:p>
        </p:txBody>
      </p:sp>
    </p:spTree>
    <p:extLst>
      <p:ext uri="{BB962C8B-B14F-4D97-AF65-F5344CB8AC3E}">
        <p14:creationId xmlns:p14="http://schemas.microsoft.com/office/powerpoint/2010/main" val="485265752"/>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29"/>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K-Nearest Neighbors:</a:t>
            </a:r>
            <a:endParaRPr>
              <a:latin typeface="Roboto"/>
              <a:ea typeface="Roboto"/>
              <a:cs typeface="Roboto"/>
              <a:sym typeface="Roboto"/>
            </a:endParaRPr>
          </a:p>
        </p:txBody>
      </p:sp>
      <p:sp>
        <p:nvSpPr>
          <p:cNvPr id="166" name="Google Shape;166;p2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2400">
                <a:solidFill>
                  <a:srgbClr val="000000"/>
                </a:solidFill>
                <a:highlight>
                  <a:srgbClr val="FFFFFF"/>
                </a:highlight>
                <a:latin typeface="Arial"/>
                <a:ea typeface="Arial"/>
                <a:cs typeface="Arial"/>
                <a:sym typeface="Arial"/>
              </a:rPr>
              <a:t>This is very similar to nearest neighbour algorithm but this time we are looking for</a:t>
            </a:r>
            <a:r>
              <a:rPr lang="en" sz="2400" b="1" u="sng">
                <a:solidFill>
                  <a:srgbClr val="000000"/>
                </a:solidFill>
                <a:highlight>
                  <a:srgbClr val="FFFFFF"/>
                </a:highlight>
                <a:latin typeface="Arial"/>
                <a:ea typeface="Arial"/>
                <a:cs typeface="Arial"/>
                <a:sym typeface="Arial"/>
              </a:rPr>
              <a:t> K</a:t>
            </a:r>
            <a:r>
              <a:rPr lang="en" sz="2400" u="sng">
                <a:solidFill>
                  <a:srgbClr val="000000"/>
                </a:solidFill>
                <a:highlight>
                  <a:srgbClr val="FFFFFF"/>
                </a:highlight>
                <a:latin typeface="Arial"/>
                <a:ea typeface="Arial"/>
                <a:cs typeface="Arial"/>
                <a:sym typeface="Arial"/>
              </a:rPr>
              <a:t> nearest neighbours</a:t>
            </a:r>
            <a:r>
              <a:rPr lang="en" sz="2400">
                <a:solidFill>
                  <a:srgbClr val="000000"/>
                </a:solidFill>
                <a:highlight>
                  <a:srgbClr val="FFFFFF"/>
                </a:highlight>
                <a:latin typeface="Arial"/>
                <a:ea typeface="Arial"/>
                <a:cs typeface="Arial"/>
                <a:sym typeface="Arial"/>
              </a:rPr>
              <a:t> and to take </a:t>
            </a:r>
            <a:r>
              <a:rPr lang="en" sz="2400" b="1">
                <a:solidFill>
                  <a:srgbClr val="000000"/>
                </a:solidFill>
                <a:highlight>
                  <a:srgbClr val="FFFFFF"/>
                </a:highlight>
                <a:latin typeface="Arial"/>
                <a:ea typeface="Arial"/>
                <a:cs typeface="Arial"/>
                <a:sym typeface="Arial"/>
              </a:rPr>
              <a:t>the most occured label</a:t>
            </a:r>
            <a:r>
              <a:rPr lang="en" sz="2400">
                <a:solidFill>
                  <a:srgbClr val="000000"/>
                </a:solidFill>
                <a:highlight>
                  <a:srgbClr val="FFFFFF"/>
                </a:highlight>
                <a:latin typeface="Arial"/>
                <a:ea typeface="Arial"/>
                <a:cs typeface="Arial"/>
                <a:sym typeface="Arial"/>
              </a:rPr>
              <a:t> of those K neighbours as your prediction for new data.</a:t>
            </a:r>
            <a:endParaRPr sz="2400"/>
          </a:p>
        </p:txBody>
      </p:sp>
    </p:spTree>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30"/>
          <p:cNvSpPr txBox="1">
            <a:spLocks noGrp="1"/>
          </p:cNvSpPr>
          <p:nvPr>
            <p:ph type="title"/>
          </p:nvPr>
        </p:nvSpPr>
        <p:spPr>
          <a:xfrm>
            <a:off x="311700" y="149025"/>
            <a:ext cx="8520600" cy="62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Example: iris flowers data set</a:t>
            </a:r>
            <a:endParaRPr>
              <a:latin typeface="Roboto"/>
              <a:ea typeface="Roboto"/>
              <a:cs typeface="Roboto"/>
              <a:sym typeface="Roboto"/>
            </a:endParaRPr>
          </a:p>
        </p:txBody>
      </p:sp>
      <p:pic>
        <p:nvPicPr>
          <p:cNvPr id="172" name="Google Shape;172;p30"/>
          <p:cNvPicPr preferRelativeResize="0"/>
          <p:nvPr/>
        </p:nvPicPr>
        <p:blipFill>
          <a:blip r:embed="rId3">
            <a:alphaModFix/>
          </a:blip>
          <a:stretch>
            <a:fillRect/>
          </a:stretch>
        </p:blipFill>
        <p:spPr>
          <a:xfrm>
            <a:off x="4651575" y="820263"/>
            <a:ext cx="4180725" cy="4049575"/>
          </a:xfrm>
          <a:prstGeom prst="rect">
            <a:avLst/>
          </a:prstGeom>
          <a:noFill/>
          <a:ln>
            <a:noFill/>
          </a:ln>
        </p:spPr>
      </p:pic>
      <p:sp>
        <p:nvSpPr>
          <p:cNvPr id="173" name="Google Shape;173;p30"/>
          <p:cNvSpPr txBox="1"/>
          <p:nvPr/>
        </p:nvSpPr>
        <p:spPr>
          <a:xfrm>
            <a:off x="69600" y="1164700"/>
            <a:ext cx="4502400" cy="126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latin typeface="Lato"/>
                <a:ea typeface="Lato"/>
                <a:cs typeface="Lato"/>
                <a:sym typeface="Lato"/>
              </a:rPr>
              <a:t>The closest 5-Neighbors to </a:t>
            </a:r>
            <a:r>
              <a:rPr lang="en" sz="2400">
                <a:solidFill>
                  <a:srgbClr val="FF0000"/>
                </a:solidFill>
                <a:latin typeface="Lato"/>
                <a:ea typeface="Lato"/>
                <a:cs typeface="Lato"/>
                <a:sym typeface="Lato"/>
              </a:rPr>
              <a:t>star (*)</a:t>
            </a:r>
            <a:r>
              <a:rPr lang="en" sz="2400">
                <a:latin typeface="Lato"/>
                <a:ea typeface="Lato"/>
                <a:cs typeface="Lato"/>
                <a:sym typeface="Lato"/>
              </a:rPr>
              <a:t>  is </a:t>
            </a:r>
            <a:r>
              <a:rPr lang="en" sz="2400" b="1">
                <a:solidFill>
                  <a:srgbClr val="00A800"/>
                </a:solidFill>
                <a:latin typeface="Lato"/>
                <a:ea typeface="Lato"/>
                <a:cs typeface="Lato"/>
                <a:sym typeface="Lato"/>
              </a:rPr>
              <a:t>virginica</a:t>
            </a:r>
            <a:r>
              <a:rPr lang="en" sz="2400" b="1">
                <a:latin typeface="Lato"/>
                <a:ea typeface="Lato"/>
                <a:cs typeface="Lato"/>
                <a:sym typeface="Lato"/>
              </a:rPr>
              <a:t>.</a:t>
            </a:r>
            <a:endParaRPr sz="2400" b="1">
              <a:latin typeface="Lato"/>
              <a:ea typeface="Lato"/>
              <a:cs typeface="Lato"/>
              <a:sym typeface="Lato"/>
            </a:endParaRPr>
          </a:p>
        </p:txBody>
      </p:sp>
    </p:spTree>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31"/>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Decision Tree:</a:t>
            </a:r>
            <a:endParaRPr>
              <a:latin typeface="Roboto"/>
              <a:ea typeface="Roboto"/>
              <a:cs typeface="Roboto"/>
              <a:sym typeface="Roboto"/>
            </a:endParaRPr>
          </a:p>
        </p:txBody>
      </p:sp>
      <p:sp>
        <p:nvSpPr>
          <p:cNvPr id="179" name="Google Shape;179;p3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61950" algn="l" rtl="0">
              <a:spcBef>
                <a:spcPts val="0"/>
              </a:spcBef>
              <a:spcAft>
                <a:spcPts val="0"/>
              </a:spcAft>
              <a:buSzPts val="2100"/>
              <a:buAutoNum type="arabicPeriod"/>
            </a:pPr>
            <a:r>
              <a:rPr lang="en" sz="2100"/>
              <a:t>Find the most important features that make the classification more pure by finding the </a:t>
            </a:r>
            <a:r>
              <a:rPr lang="en" sz="2100" b="1"/>
              <a:t>purity measure</a:t>
            </a:r>
            <a:r>
              <a:rPr lang="en" sz="2100"/>
              <a:t> (Gini Index ).  Or finding the feature that maximize the </a:t>
            </a:r>
            <a:r>
              <a:rPr lang="en" sz="2100" b="1"/>
              <a:t>information gain</a:t>
            </a:r>
            <a:r>
              <a:rPr lang="en" sz="2100"/>
              <a:t> (Entropy measure). </a:t>
            </a:r>
            <a:endParaRPr sz="2100"/>
          </a:p>
          <a:p>
            <a:pPr marL="457200" lvl="0" indent="-361950" algn="l" rtl="0">
              <a:spcBef>
                <a:spcPts val="0"/>
              </a:spcBef>
              <a:spcAft>
                <a:spcPts val="0"/>
              </a:spcAft>
              <a:buSzPts val="2100"/>
              <a:buAutoNum type="arabicPeriod"/>
            </a:pPr>
            <a:r>
              <a:rPr lang="en" sz="2100"/>
              <a:t>Do the same thing with the rest of the features until reaching to a maximum depth of the tree.</a:t>
            </a:r>
            <a:endParaRPr sz="2100"/>
          </a:p>
        </p:txBody>
      </p:sp>
    </p:spTree>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32"/>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Decision Tree:</a:t>
            </a:r>
            <a:endParaRPr>
              <a:latin typeface="Roboto"/>
              <a:ea typeface="Roboto"/>
              <a:cs typeface="Roboto"/>
              <a:sym typeface="Roboto"/>
            </a:endParaRPr>
          </a:p>
        </p:txBody>
      </p:sp>
      <p:pic>
        <p:nvPicPr>
          <p:cNvPr id="185" name="Google Shape;185;p32"/>
          <p:cNvPicPr preferRelativeResize="0"/>
          <p:nvPr/>
        </p:nvPicPr>
        <p:blipFill>
          <a:blip r:embed="rId3">
            <a:alphaModFix/>
          </a:blip>
          <a:stretch>
            <a:fillRect/>
          </a:stretch>
        </p:blipFill>
        <p:spPr>
          <a:xfrm>
            <a:off x="730850" y="1201900"/>
            <a:ext cx="3638800" cy="3554700"/>
          </a:xfrm>
          <a:prstGeom prst="rect">
            <a:avLst/>
          </a:prstGeom>
          <a:noFill/>
          <a:ln>
            <a:noFill/>
          </a:ln>
        </p:spPr>
      </p:pic>
      <p:sp>
        <p:nvSpPr>
          <p:cNvPr id="186" name="Google Shape;186;p32"/>
          <p:cNvSpPr/>
          <p:nvPr/>
        </p:nvSpPr>
        <p:spPr>
          <a:xfrm>
            <a:off x="4393075" y="2665550"/>
            <a:ext cx="828600" cy="3909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87" name="Google Shape;187;p32"/>
          <p:cNvPicPr preferRelativeResize="0"/>
          <p:nvPr/>
        </p:nvPicPr>
        <p:blipFill>
          <a:blip r:embed="rId4">
            <a:alphaModFix/>
          </a:blip>
          <a:stretch>
            <a:fillRect/>
          </a:stretch>
        </p:blipFill>
        <p:spPr>
          <a:xfrm>
            <a:off x="5288075" y="1126650"/>
            <a:ext cx="3617524" cy="3705186"/>
          </a:xfrm>
          <a:prstGeom prst="rect">
            <a:avLst/>
          </a:prstGeom>
          <a:noFill/>
          <a:ln>
            <a:noFill/>
          </a:ln>
        </p:spPr>
      </p:pic>
      <p:sp>
        <p:nvSpPr>
          <p:cNvPr id="188" name="Google Shape;188;p32"/>
          <p:cNvSpPr txBox="1"/>
          <p:nvPr/>
        </p:nvSpPr>
        <p:spPr>
          <a:xfrm>
            <a:off x="5487450" y="562825"/>
            <a:ext cx="3095400" cy="492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Lato"/>
                <a:ea typeface="Lato"/>
                <a:cs typeface="Lato"/>
                <a:sym typeface="Lato"/>
              </a:rPr>
              <a:t>Possible</a:t>
            </a:r>
            <a:r>
              <a:rPr lang="en">
                <a:latin typeface="Lato"/>
                <a:ea typeface="Lato"/>
                <a:cs typeface="Lato"/>
                <a:sym typeface="Lato"/>
              </a:rPr>
              <a:t> Division (classification) based on </a:t>
            </a:r>
            <a:r>
              <a:rPr lang="en" b="1">
                <a:latin typeface="Lato"/>
                <a:ea typeface="Lato"/>
                <a:cs typeface="Lato"/>
                <a:sym typeface="Lato"/>
              </a:rPr>
              <a:t>each</a:t>
            </a:r>
            <a:r>
              <a:rPr lang="en">
                <a:latin typeface="Lato"/>
                <a:ea typeface="Lato"/>
                <a:cs typeface="Lato"/>
                <a:sym typeface="Lato"/>
              </a:rPr>
              <a:t> feature</a:t>
            </a:r>
            <a:endParaRPr>
              <a:latin typeface="Lato"/>
              <a:ea typeface="Lato"/>
              <a:cs typeface="Lato"/>
              <a:sym typeface="Lato"/>
            </a:endParaRPr>
          </a:p>
        </p:txBody>
      </p:sp>
    </p:spTree>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33"/>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Decision Tree:</a:t>
            </a:r>
            <a:endParaRPr>
              <a:latin typeface="Roboto"/>
              <a:ea typeface="Roboto"/>
              <a:cs typeface="Roboto"/>
              <a:sym typeface="Roboto"/>
            </a:endParaRPr>
          </a:p>
        </p:txBody>
      </p:sp>
      <p:sp>
        <p:nvSpPr>
          <p:cNvPr id="194" name="Google Shape;194;p33"/>
          <p:cNvSpPr/>
          <p:nvPr/>
        </p:nvSpPr>
        <p:spPr>
          <a:xfrm>
            <a:off x="4393075" y="2665550"/>
            <a:ext cx="828600" cy="3909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95" name="Google Shape;195;p33"/>
          <p:cNvPicPr preferRelativeResize="0"/>
          <p:nvPr/>
        </p:nvPicPr>
        <p:blipFill>
          <a:blip r:embed="rId3">
            <a:alphaModFix/>
          </a:blip>
          <a:stretch>
            <a:fillRect/>
          </a:stretch>
        </p:blipFill>
        <p:spPr>
          <a:xfrm>
            <a:off x="535425" y="1173550"/>
            <a:ext cx="3617524" cy="3705186"/>
          </a:xfrm>
          <a:prstGeom prst="rect">
            <a:avLst/>
          </a:prstGeom>
          <a:noFill/>
          <a:ln>
            <a:noFill/>
          </a:ln>
        </p:spPr>
      </p:pic>
      <p:sp>
        <p:nvSpPr>
          <p:cNvPr id="196" name="Google Shape;196;p33"/>
          <p:cNvSpPr txBox="1"/>
          <p:nvPr/>
        </p:nvSpPr>
        <p:spPr>
          <a:xfrm>
            <a:off x="5667250" y="633175"/>
            <a:ext cx="3095400" cy="492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Lato"/>
                <a:ea typeface="Lato"/>
                <a:cs typeface="Lato"/>
                <a:sym typeface="Lato"/>
              </a:rPr>
              <a:t>Best</a:t>
            </a:r>
            <a:r>
              <a:rPr lang="en">
                <a:latin typeface="Lato"/>
                <a:ea typeface="Lato"/>
                <a:cs typeface="Lato"/>
                <a:sym typeface="Lato"/>
              </a:rPr>
              <a:t> division based on each feature</a:t>
            </a:r>
            <a:endParaRPr>
              <a:latin typeface="Lato"/>
              <a:ea typeface="Lato"/>
              <a:cs typeface="Lato"/>
              <a:sym typeface="Lato"/>
            </a:endParaRPr>
          </a:p>
        </p:txBody>
      </p:sp>
      <p:pic>
        <p:nvPicPr>
          <p:cNvPr id="197" name="Google Shape;197;p33"/>
          <p:cNvPicPr preferRelativeResize="0"/>
          <p:nvPr/>
        </p:nvPicPr>
        <p:blipFill>
          <a:blip r:embed="rId4">
            <a:alphaModFix/>
          </a:blip>
          <a:stretch>
            <a:fillRect/>
          </a:stretch>
        </p:blipFill>
        <p:spPr>
          <a:xfrm>
            <a:off x="5374075" y="1207525"/>
            <a:ext cx="3617524" cy="3705186"/>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34"/>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Decision Tree:</a:t>
            </a:r>
            <a:endParaRPr>
              <a:latin typeface="Roboto"/>
              <a:ea typeface="Roboto"/>
              <a:cs typeface="Roboto"/>
              <a:sym typeface="Roboto"/>
            </a:endParaRPr>
          </a:p>
        </p:txBody>
      </p:sp>
      <p:sp>
        <p:nvSpPr>
          <p:cNvPr id="203" name="Google Shape;203;p34"/>
          <p:cNvSpPr/>
          <p:nvPr/>
        </p:nvSpPr>
        <p:spPr>
          <a:xfrm>
            <a:off x="4393075" y="2665550"/>
            <a:ext cx="828600" cy="3909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34"/>
          <p:cNvSpPr txBox="1"/>
          <p:nvPr/>
        </p:nvSpPr>
        <p:spPr>
          <a:xfrm>
            <a:off x="5221675" y="364500"/>
            <a:ext cx="3540900" cy="679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Lato"/>
                <a:ea typeface="Lato"/>
                <a:cs typeface="Lato"/>
                <a:sym typeface="Lato"/>
              </a:rPr>
              <a:t>Best</a:t>
            </a:r>
            <a:r>
              <a:rPr lang="en">
                <a:latin typeface="Lato"/>
                <a:ea typeface="Lato"/>
                <a:cs typeface="Lato"/>
                <a:sym typeface="Lato"/>
              </a:rPr>
              <a:t> division based on the </a:t>
            </a:r>
            <a:r>
              <a:rPr lang="en" b="1">
                <a:latin typeface="Lato"/>
                <a:ea typeface="Lato"/>
                <a:cs typeface="Lato"/>
                <a:sym typeface="Lato"/>
              </a:rPr>
              <a:t>most important feature</a:t>
            </a:r>
            <a:endParaRPr b="1">
              <a:latin typeface="Lato"/>
              <a:ea typeface="Lato"/>
              <a:cs typeface="Lato"/>
              <a:sym typeface="Lato"/>
            </a:endParaRPr>
          </a:p>
        </p:txBody>
      </p:sp>
      <p:pic>
        <p:nvPicPr>
          <p:cNvPr id="205" name="Google Shape;205;p34"/>
          <p:cNvPicPr preferRelativeResize="0"/>
          <p:nvPr/>
        </p:nvPicPr>
        <p:blipFill>
          <a:blip r:embed="rId3">
            <a:alphaModFix/>
          </a:blip>
          <a:stretch>
            <a:fillRect/>
          </a:stretch>
        </p:blipFill>
        <p:spPr>
          <a:xfrm>
            <a:off x="457250" y="1082475"/>
            <a:ext cx="3617524" cy="3705186"/>
          </a:xfrm>
          <a:prstGeom prst="rect">
            <a:avLst/>
          </a:prstGeom>
          <a:noFill/>
          <a:ln>
            <a:noFill/>
          </a:ln>
        </p:spPr>
      </p:pic>
      <p:pic>
        <p:nvPicPr>
          <p:cNvPr id="206" name="Google Shape;206;p34"/>
          <p:cNvPicPr preferRelativeResize="0"/>
          <p:nvPr/>
        </p:nvPicPr>
        <p:blipFill>
          <a:blip r:embed="rId4">
            <a:alphaModFix/>
          </a:blip>
          <a:stretch>
            <a:fillRect/>
          </a:stretch>
        </p:blipFill>
        <p:spPr>
          <a:xfrm>
            <a:off x="5342800" y="1046513"/>
            <a:ext cx="3617524" cy="3628972"/>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35"/>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Decision Tree:</a:t>
            </a:r>
            <a:endParaRPr>
              <a:latin typeface="Roboto"/>
              <a:ea typeface="Roboto"/>
              <a:cs typeface="Roboto"/>
              <a:sym typeface="Roboto"/>
            </a:endParaRPr>
          </a:p>
          <a:p>
            <a:pPr marL="0" lvl="0" indent="0" algn="l" rtl="0">
              <a:spcBef>
                <a:spcPts val="0"/>
              </a:spcBef>
              <a:spcAft>
                <a:spcPts val="0"/>
              </a:spcAft>
              <a:buNone/>
            </a:pPr>
            <a:endParaRPr/>
          </a:p>
        </p:txBody>
      </p:sp>
      <p:pic>
        <p:nvPicPr>
          <p:cNvPr id="212" name="Google Shape;212;p35"/>
          <p:cNvPicPr preferRelativeResize="0"/>
          <p:nvPr/>
        </p:nvPicPr>
        <p:blipFill>
          <a:blip r:embed="rId3">
            <a:alphaModFix/>
          </a:blip>
          <a:stretch>
            <a:fillRect/>
          </a:stretch>
        </p:blipFill>
        <p:spPr>
          <a:xfrm>
            <a:off x="4865050" y="1052600"/>
            <a:ext cx="3967245" cy="3821251"/>
          </a:xfrm>
          <a:prstGeom prst="rect">
            <a:avLst/>
          </a:prstGeom>
          <a:noFill/>
          <a:ln>
            <a:noFill/>
          </a:ln>
        </p:spPr>
      </p:pic>
      <p:pic>
        <p:nvPicPr>
          <p:cNvPr id="213" name="Google Shape;213;p35"/>
          <p:cNvPicPr preferRelativeResize="0"/>
          <p:nvPr/>
        </p:nvPicPr>
        <p:blipFill>
          <a:blip r:embed="rId4">
            <a:alphaModFix/>
          </a:blip>
          <a:stretch>
            <a:fillRect/>
          </a:stretch>
        </p:blipFill>
        <p:spPr>
          <a:xfrm>
            <a:off x="597950" y="1148738"/>
            <a:ext cx="3617524" cy="3628972"/>
          </a:xfrm>
          <a:prstGeom prst="rect">
            <a:avLst/>
          </a:prstGeom>
          <a:noFill/>
          <a:ln>
            <a:noFill/>
          </a:ln>
        </p:spPr>
      </p:pic>
      <p:sp>
        <p:nvSpPr>
          <p:cNvPr id="214" name="Google Shape;214;p35"/>
          <p:cNvSpPr txBox="1"/>
          <p:nvPr/>
        </p:nvSpPr>
        <p:spPr>
          <a:xfrm>
            <a:off x="6141275" y="623450"/>
            <a:ext cx="1956900" cy="525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latin typeface="Lato"/>
                <a:ea typeface="Lato"/>
                <a:cs typeface="Lato"/>
                <a:sym typeface="Lato"/>
              </a:rPr>
              <a:t>Tree Structure</a:t>
            </a:r>
            <a:endParaRPr sz="1800" b="1">
              <a:latin typeface="Lato"/>
              <a:ea typeface="Lato"/>
              <a:cs typeface="Lato"/>
              <a:sym typeface="Lato"/>
            </a:endParaRPr>
          </a:p>
        </p:txBody>
      </p:sp>
    </p:spTree>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36"/>
          <p:cNvSpPr txBox="1">
            <a:spLocks noGrp="1"/>
          </p:cNvSpPr>
          <p:nvPr>
            <p:ph type="title"/>
          </p:nvPr>
        </p:nvSpPr>
        <p:spPr>
          <a:xfrm>
            <a:off x="311700" y="235025"/>
            <a:ext cx="8520600" cy="62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Decision Tree:</a:t>
            </a:r>
            <a:endParaRPr>
              <a:latin typeface="Roboto"/>
              <a:ea typeface="Roboto"/>
              <a:cs typeface="Roboto"/>
              <a:sym typeface="Roboto"/>
            </a:endParaRPr>
          </a:p>
          <a:p>
            <a:pPr marL="0" lvl="0" indent="0" algn="l" rtl="0">
              <a:spcBef>
                <a:spcPts val="0"/>
              </a:spcBef>
              <a:spcAft>
                <a:spcPts val="0"/>
              </a:spcAft>
              <a:buNone/>
            </a:pPr>
            <a:endParaRPr/>
          </a:p>
        </p:txBody>
      </p:sp>
      <p:sp>
        <p:nvSpPr>
          <p:cNvPr id="220" name="Google Shape;220;p36"/>
          <p:cNvSpPr txBox="1">
            <a:spLocks noGrp="1"/>
          </p:cNvSpPr>
          <p:nvPr>
            <p:ph type="body" idx="1"/>
          </p:nvPr>
        </p:nvSpPr>
        <p:spPr>
          <a:xfrm>
            <a:off x="4829100" y="235025"/>
            <a:ext cx="3089400" cy="6261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Three Classes instead of two</a:t>
            </a:r>
            <a:endParaRPr/>
          </a:p>
        </p:txBody>
      </p:sp>
      <p:pic>
        <p:nvPicPr>
          <p:cNvPr id="221" name="Google Shape;221;p36"/>
          <p:cNvPicPr preferRelativeResize="0"/>
          <p:nvPr/>
        </p:nvPicPr>
        <p:blipFill>
          <a:blip r:embed="rId3">
            <a:alphaModFix/>
          </a:blip>
          <a:stretch>
            <a:fillRect/>
          </a:stretch>
        </p:blipFill>
        <p:spPr>
          <a:xfrm>
            <a:off x="401575" y="1206450"/>
            <a:ext cx="3630975" cy="3718950"/>
          </a:xfrm>
          <a:prstGeom prst="rect">
            <a:avLst/>
          </a:prstGeom>
          <a:noFill/>
          <a:ln>
            <a:noFill/>
          </a:ln>
        </p:spPr>
      </p:pic>
      <p:pic>
        <p:nvPicPr>
          <p:cNvPr id="222" name="Google Shape;222;p36"/>
          <p:cNvPicPr preferRelativeResize="0"/>
          <p:nvPr/>
        </p:nvPicPr>
        <p:blipFill>
          <a:blip r:embed="rId4">
            <a:alphaModFix/>
          </a:blip>
          <a:stretch>
            <a:fillRect/>
          </a:stretch>
        </p:blipFill>
        <p:spPr>
          <a:xfrm>
            <a:off x="4572000" y="1017450"/>
            <a:ext cx="3629330" cy="3669849"/>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37"/>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Example:</a:t>
            </a:r>
            <a:endParaRPr>
              <a:latin typeface="Roboto"/>
              <a:ea typeface="Roboto"/>
              <a:cs typeface="Roboto"/>
              <a:sym typeface="Roboto"/>
            </a:endParaRPr>
          </a:p>
        </p:txBody>
      </p:sp>
      <p:pic>
        <p:nvPicPr>
          <p:cNvPr id="228" name="Google Shape;228;p37"/>
          <p:cNvPicPr preferRelativeResize="0"/>
          <p:nvPr/>
        </p:nvPicPr>
        <p:blipFill>
          <a:blip r:embed="rId3">
            <a:alphaModFix/>
          </a:blip>
          <a:stretch>
            <a:fillRect/>
          </a:stretch>
        </p:blipFill>
        <p:spPr>
          <a:xfrm>
            <a:off x="4131200" y="1017450"/>
            <a:ext cx="3942458" cy="3821250"/>
          </a:xfrm>
          <a:prstGeom prst="rect">
            <a:avLst/>
          </a:prstGeom>
          <a:noFill/>
          <a:ln>
            <a:noFill/>
          </a:ln>
        </p:spPr>
      </p:pic>
      <p:sp>
        <p:nvSpPr>
          <p:cNvPr id="229" name="Google Shape;229;p37"/>
          <p:cNvSpPr txBox="1"/>
          <p:nvPr/>
        </p:nvSpPr>
        <p:spPr>
          <a:xfrm>
            <a:off x="203225" y="1641575"/>
            <a:ext cx="4502400" cy="1532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latin typeface="Lato"/>
                <a:ea typeface="Lato"/>
                <a:cs typeface="Lato"/>
                <a:sym typeface="Lato"/>
              </a:rPr>
              <a:t>Task:</a:t>
            </a:r>
            <a:endParaRPr sz="1800" b="1">
              <a:latin typeface="Lato"/>
              <a:ea typeface="Lato"/>
              <a:cs typeface="Lato"/>
              <a:sym typeface="Lato"/>
            </a:endParaRPr>
          </a:p>
          <a:p>
            <a:pPr marL="0" lvl="0" indent="0" algn="l" rtl="0">
              <a:spcBef>
                <a:spcPts val="0"/>
              </a:spcBef>
              <a:spcAft>
                <a:spcPts val="0"/>
              </a:spcAft>
              <a:buNone/>
            </a:pPr>
            <a:r>
              <a:rPr lang="en" sz="1800">
                <a:latin typeface="Lato"/>
                <a:ea typeface="Lato"/>
                <a:cs typeface="Lato"/>
                <a:sym typeface="Lato"/>
              </a:rPr>
              <a:t>Classifying using:</a:t>
            </a:r>
            <a:endParaRPr sz="1800">
              <a:latin typeface="Lato"/>
              <a:ea typeface="Lato"/>
              <a:cs typeface="Lato"/>
              <a:sym typeface="Lato"/>
            </a:endParaRPr>
          </a:p>
          <a:p>
            <a:pPr marL="457200" lvl="0" indent="-342900" algn="l" rtl="0">
              <a:spcBef>
                <a:spcPts val="0"/>
              </a:spcBef>
              <a:spcAft>
                <a:spcPts val="0"/>
              </a:spcAft>
              <a:buSzPts val="1800"/>
              <a:buFont typeface="Lato"/>
              <a:buAutoNum type="arabicPeriod"/>
            </a:pPr>
            <a:r>
              <a:rPr lang="en" sz="1800">
                <a:latin typeface="Lato"/>
                <a:ea typeface="Lato"/>
                <a:cs typeface="Lato"/>
                <a:sym typeface="Lato"/>
              </a:rPr>
              <a:t>Gini Index</a:t>
            </a:r>
            <a:endParaRPr sz="1800">
              <a:latin typeface="Lato"/>
              <a:ea typeface="Lato"/>
              <a:cs typeface="Lato"/>
              <a:sym typeface="Lato"/>
            </a:endParaRPr>
          </a:p>
          <a:p>
            <a:pPr marL="457200" lvl="0" indent="-342900" algn="l" rtl="0">
              <a:spcBef>
                <a:spcPts val="0"/>
              </a:spcBef>
              <a:spcAft>
                <a:spcPts val="0"/>
              </a:spcAft>
              <a:buSzPts val="1800"/>
              <a:buFont typeface="Lato"/>
              <a:buAutoNum type="arabicPeriod"/>
            </a:pPr>
            <a:r>
              <a:rPr lang="en" sz="1800">
                <a:latin typeface="Lato"/>
                <a:ea typeface="Lato"/>
                <a:cs typeface="Lato"/>
                <a:sym typeface="Lato"/>
              </a:rPr>
              <a:t>Information Gain (entropy) </a:t>
            </a:r>
            <a:endParaRPr sz="1800">
              <a:latin typeface="Lato"/>
              <a:ea typeface="Lato"/>
              <a:cs typeface="Lato"/>
              <a:sym typeface="Lato"/>
            </a:endParaRPr>
          </a:p>
          <a:p>
            <a:pPr marL="0" lvl="0" indent="0" algn="l" rtl="0">
              <a:spcBef>
                <a:spcPts val="0"/>
              </a:spcBef>
              <a:spcAft>
                <a:spcPts val="0"/>
              </a:spcAft>
              <a:buNone/>
            </a:pPr>
            <a:r>
              <a:rPr lang="en" sz="1800">
                <a:latin typeface="Lato"/>
                <a:ea typeface="Lato"/>
                <a:cs typeface="Lato"/>
                <a:sym typeface="Lato"/>
              </a:rPr>
              <a:t>With different depths for the tree.</a:t>
            </a:r>
            <a:endParaRPr sz="1800">
              <a:latin typeface="Lato"/>
              <a:ea typeface="Lato"/>
              <a:cs typeface="Lato"/>
              <a:sym typeface="Lato"/>
            </a:endParaRPr>
          </a:p>
        </p:txBody>
      </p:sp>
    </p:spTree>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0000"/>
                </a:solidFill>
              </a:rPr>
              <a:t>Measuring Information</a:t>
            </a:r>
            <a:endParaRPr lang="en-US" dirty="0">
              <a:solidFill>
                <a:srgbClr val="FF0000"/>
              </a:solidFill>
            </a:endParaRPr>
          </a:p>
        </p:txBody>
      </p:sp>
      <p:sp>
        <p:nvSpPr>
          <p:cNvPr id="3" name="Content Placeholder 2"/>
          <p:cNvSpPr>
            <a:spLocks noGrp="1"/>
          </p:cNvSpPr>
          <p:nvPr>
            <p:ph idx="1"/>
          </p:nvPr>
        </p:nvSpPr>
        <p:spPr/>
        <p:txBody>
          <a:bodyPr>
            <a:normAutofit/>
          </a:bodyPr>
          <a:lstStyle/>
          <a:p>
            <a:pPr marL="0" indent="0">
              <a:buNone/>
            </a:pPr>
            <a:r>
              <a:rPr lang="en-US" dirty="0">
                <a:solidFill>
                  <a:srgbClr val="0000FF"/>
                </a:solidFill>
              </a:rPr>
              <a:t>The measure of information  of a set is known as entropy </a:t>
            </a:r>
          </a:p>
          <a:p>
            <a:pPr marL="0" indent="0">
              <a:buNone/>
            </a:pPr>
            <a:r>
              <a:rPr lang="en-US" dirty="0">
                <a:solidFill>
                  <a:srgbClr val="0000FF"/>
                </a:solidFill>
              </a:rPr>
              <a:t>Entropy is defined as the expected value of the information. First we need to define information. If you are classifying something that could take multiple values, the information for symbol </a:t>
            </a:r>
            <a:r>
              <a:rPr lang="en-US" i="1" dirty="0">
                <a:solidFill>
                  <a:srgbClr val="0000FF"/>
                </a:solidFill>
              </a:rPr>
              <a:t>x</a:t>
            </a:r>
            <a:r>
              <a:rPr lang="en-US" i="1" baseline="-25000" dirty="0">
                <a:solidFill>
                  <a:srgbClr val="0000FF"/>
                </a:solidFill>
              </a:rPr>
              <a:t>i</a:t>
            </a:r>
            <a:r>
              <a:rPr lang="en-US" dirty="0">
                <a:solidFill>
                  <a:srgbClr val="0000FF"/>
                </a:solidFill>
              </a:rPr>
              <a:t> is defined </a:t>
            </a:r>
            <a:r>
              <a:rPr lang="en-US" dirty="0" smtClean="0">
                <a:solidFill>
                  <a:srgbClr val="0000FF"/>
                </a:solidFill>
              </a:rPr>
              <a:t>as</a:t>
            </a:r>
            <a:endParaRPr lang="en-US" dirty="0">
              <a:solidFill>
                <a:srgbClr val="0000FF"/>
              </a:solidFill>
            </a:endParaRPr>
          </a:p>
          <a:p>
            <a:pPr marL="0" indent="0">
              <a:buNone/>
            </a:pPr>
            <a:r>
              <a:rPr lang="en-US" i="1" dirty="0">
                <a:solidFill>
                  <a:srgbClr val="0000FF"/>
                </a:solidFill>
              </a:rPr>
              <a:t>I</a:t>
            </a:r>
            <a:r>
              <a:rPr lang="en-US" i="1" dirty="0" smtClean="0">
                <a:solidFill>
                  <a:srgbClr val="0000FF"/>
                </a:solidFill>
              </a:rPr>
              <a:t>(x</a:t>
            </a:r>
            <a:r>
              <a:rPr lang="en-US" i="1" baseline="-25000" dirty="0" smtClean="0">
                <a:solidFill>
                  <a:srgbClr val="0000FF"/>
                </a:solidFill>
              </a:rPr>
              <a:t>i</a:t>
            </a:r>
            <a:r>
              <a:rPr lang="en-US" i="1" dirty="0" smtClean="0">
                <a:solidFill>
                  <a:srgbClr val="0000FF"/>
                </a:solidFill>
              </a:rPr>
              <a:t> )=</a:t>
            </a:r>
            <a:r>
              <a:rPr lang="en-US" dirty="0">
                <a:solidFill>
                  <a:srgbClr val="0000FF"/>
                </a:solidFill>
              </a:rPr>
              <a:t>log</a:t>
            </a:r>
            <a:r>
              <a:rPr lang="en-US" i="1" baseline="-25000" dirty="0">
                <a:solidFill>
                  <a:srgbClr val="0000FF"/>
                </a:solidFill>
              </a:rPr>
              <a:t>2</a:t>
            </a:r>
            <a:r>
              <a:rPr lang="en-US" i="1" dirty="0">
                <a:solidFill>
                  <a:srgbClr val="0000FF"/>
                </a:solidFill>
              </a:rPr>
              <a:t>p(</a:t>
            </a:r>
            <a:r>
              <a:rPr lang="en-US" i="1" dirty="0" smtClean="0">
                <a:solidFill>
                  <a:srgbClr val="0000FF"/>
                </a:solidFill>
              </a:rPr>
              <a:t>x</a:t>
            </a:r>
            <a:r>
              <a:rPr lang="en-US" i="1" baseline="-25000" dirty="0" smtClean="0">
                <a:solidFill>
                  <a:srgbClr val="0000FF"/>
                </a:solidFill>
              </a:rPr>
              <a:t>i</a:t>
            </a:r>
            <a:r>
              <a:rPr lang="en-US" i="1" dirty="0" smtClean="0">
                <a:solidFill>
                  <a:srgbClr val="0000FF"/>
                </a:solidFill>
              </a:rPr>
              <a:t> )</a:t>
            </a:r>
            <a:endParaRPr lang="en-US" dirty="0" smtClean="0">
              <a:solidFill>
                <a:srgbClr val="0000FF"/>
              </a:solidFill>
            </a:endParaRPr>
          </a:p>
          <a:p>
            <a:pPr marL="0" indent="0">
              <a:buNone/>
            </a:pPr>
            <a:r>
              <a:rPr lang="en-US" dirty="0" smtClean="0">
                <a:solidFill>
                  <a:srgbClr val="0000FF"/>
                </a:solidFill>
              </a:rPr>
              <a:t>where </a:t>
            </a:r>
            <a:r>
              <a:rPr lang="en-US" i="1" dirty="0">
                <a:solidFill>
                  <a:srgbClr val="0000FF"/>
                </a:solidFill>
              </a:rPr>
              <a:t>p(x</a:t>
            </a:r>
            <a:r>
              <a:rPr lang="en-US" i="1" baseline="-25000" dirty="0">
                <a:solidFill>
                  <a:srgbClr val="0000FF"/>
                </a:solidFill>
              </a:rPr>
              <a:t>i</a:t>
            </a:r>
            <a:r>
              <a:rPr lang="en-US" i="1" dirty="0">
                <a:solidFill>
                  <a:srgbClr val="0000FF"/>
                </a:solidFill>
              </a:rPr>
              <a:t>) </a:t>
            </a:r>
            <a:r>
              <a:rPr lang="en-US" dirty="0">
                <a:solidFill>
                  <a:srgbClr val="0000FF"/>
                </a:solidFill>
              </a:rPr>
              <a:t>is the probability of choosing this class. </a:t>
            </a:r>
          </a:p>
          <a:p>
            <a:pPr marL="0" indent="0">
              <a:buNone/>
            </a:pPr>
            <a:r>
              <a:rPr lang="en-US" dirty="0">
                <a:solidFill>
                  <a:srgbClr val="0000FF"/>
                </a:solidFill>
              </a:rPr>
              <a:t>To calculate entropy, you need the expected value of all the information of all possible values of our class. </a:t>
            </a:r>
          </a:p>
        </p:txBody>
      </p:sp>
    </p:spTree>
    <p:extLst>
      <p:ext uri="{BB962C8B-B14F-4D97-AF65-F5344CB8AC3E}">
        <p14:creationId xmlns:p14="http://schemas.microsoft.com/office/powerpoint/2010/main" val="2226296052"/>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0" y="440532"/>
            <a:ext cx="8229600" cy="3394472"/>
          </a:xfrm>
        </p:spPr>
        <p:txBody>
          <a:bodyPr>
            <a:normAutofit fontScale="85000" lnSpcReduction="10000"/>
          </a:bodyPr>
          <a:lstStyle/>
          <a:p>
            <a:pPr marL="0" indent="0">
              <a:buNone/>
            </a:pPr>
            <a:r>
              <a:rPr lang="en-US" sz="2800" dirty="0">
                <a:solidFill>
                  <a:srgbClr val="0000FF"/>
                </a:solidFill>
              </a:rPr>
              <a:t>Machine learning is a branch of artificial intelligence that allows computer systems to learn directly from examples, data, and experience. Through enabling computers to perform specific tasks intelligently, machine learning systems can carry out complex processes by learning from data, rather than following pre-programmed rules. </a:t>
            </a:r>
          </a:p>
          <a:p>
            <a:pPr marL="0" indent="0">
              <a:buNone/>
            </a:pPr>
            <a:endParaRPr lang="en-US" sz="2800" dirty="0" smtClean="0"/>
          </a:p>
          <a:p>
            <a:pPr marL="0" indent="0">
              <a:buNone/>
            </a:pPr>
            <a:r>
              <a:rPr lang="en-US" sz="1800" i="1" dirty="0" smtClean="0">
                <a:solidFill>
                  <a:srgbClr val="0000FF"/>
                </a:solidFill>
              </a:rPr>
              <a:t>Royal Society Report on Machine Learning</a:t>
            </a:r>
            <a:endParaRPr lang="en-US" sz="1800" i="1" dirty="0">
              <a:solidFill>
                <a:srgbClr val="0000FF"/>
              </a:solidFill>
            </a:endParaRPr>
          </a:p>
        </p:txBody>
      </p:sp>
    </p:spTree>
    <p:extLst>
      <p:ext uri="{BB962C8B-B14F-4D97-AF65-F5344CB8AC3E}">
        <p14:creationId xmlns:p14="http://schemas.microsoft.com/office/powerpoint/2010/main" val="3460821275"/>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0000"/>
                </a:solidFill>
              </a:rPr>
              <a:t>Entropy</a:t>
            </a:r>
            <a:endParaRPr lang="en-US" dirty="0">
              <a:solidFill>
                <a:srgbClr val="FF0000"/>
              </a:solidFill>
            </a:endParaRPr>
          </a:p>
        </p:txBody>
      </p:sp>
      <p:sp>
        <p:nvSpPr>
          <p:cNvPr id="3" name="Content Placeholder 2"/>
          <p:cNvSpPr>
            <a:spLocks noGrp="1"/>
          </p:cNvSpPr>
          <p:nvPr>
            <p:ph idx="1"/>
          </p:nvPr>
        </p:nvSpPr>
        <p:spPr/>
        <p:txBody>
          <a:bodyPr/>
          <a:lstStyle/>
          <a:p>
            <a:pPr marL="0" indent="0">
              <a:buNone/>
            </a:pPr>
            <a:r>
              <a:rPr lang="en-US" dirty="0" smtClean="0"/>
              <a:t>The entropy is given by</a:t>
            </a:r>
          </a:p>
          <a:p>
            <a:pPr marL="0" indent="0">
              <a:buNone/>
            </a:pPr>
            <a:endParaRPr lang="en-US" dirty="0"/>
          </a:p>
          <a:p>
            <a:pPr marL="0" indent="0">
              <a:buNone/>
            </a:pPr>
            <a:endParaRPr lang="en-US" dirty="0" smtClean="0"/>
          </a:p>
          <a:p>
            <a:pPr marL="0" indent="0">
              <a:buNone/>
            </a:pPr>
            <a:endParaRPr lang="en-US" dirty="0"/>
          </a:p>
        </p:txBody>
      </p:sp>
      <p:pic>
        <p:nvPicPr>
          <p:cNvPr id="4" name="Picture 3" descr="F1.jpe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0114" y="1635139"/>
            <a:ext cx="7536687" cy="1212836"/>
          </a:xfrm>
          <a:prstGeom prst="rect">
            <a:avLst/>
          </a:prstGeom>
        </p:spPr>
      </p:pic>
      <p:sp>
        <p:nvSpPr>
          <p:cNvPr id="5" name="TextBox 4"/>
          <p:cNvSpPr txBox="1"/>
          <p:nvPr/>
        </p:nvSpPr>
        <p:spPr>
          <a:xfrm>
            <a:off x="1797053" y="3054655"/>
            <a:ext cx="5264333" cy="2154436"/>
          </a:xfrm>
          <a:prstGeom prst="rect">
            <a:avLst/>
          </a:prstGeom>
          <a:noFill/>
        </p:spPr>
        <p:txBody>
          <a:bodyPr wrap="square" rtlCol="0">
            <a:spAutoFit/>
          </a:bodyPr>
          <a:lstStyle/>
          <a:p>
            <a:r>
              <a:rPr lang="en-US" sz="2400" dirty="0">
                <a:solidFill>
                  <a:srgbClr val="0000FF"/>
                </a:solidFill>
              </a:rPr>
              <a:t>where n is the number of classes. This measures the amount of disorder in a dataset. The higher the entropy, the more mixed up the data is.</a:t>
            </a:r>
          </a:p>
          <a:p>
            <a:r>
              <a:rPr lang="en-US" dirty="0" smtClean="0"/>
              <a:t> </a:t>
            </a:r>
            <a:endParaRPr lang="en-US" dirty="0"/>
          </a:p>
        </p:txBody>
      </p:sp>
    </p:spTree>
    <p:extLst>
      <p:ext uri="{BB962C8B-B14F-4D97-AF65-F5344CB8AC3E}">
        <p14:creationId xmlns:p14="http://schemas.microsoft.com/office/powerpoint/2010/main" val="2747222495"/>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pic>
        <p:nvPicPr>
          <p:cNvPr id="234" name="Google Shape;234;p38"/>
          <p:cNvPicPr preferRelativeResize="0"/>
          <p:nvPr/>
        </p:nvPicPr>
        <p:blipFill>
          <a:blip r:embed="rId3">
            <a:alphaModFix/>
          </a:blip>
          <a:stretch>
            <a:fillRect/>
          </a:stretch>
        </p:blipFill>
        <p:spPr>
          <a:xfrm>
            <a:off x="998249" y="383100"/>
            <a:ext cx="6679832" cy="4522101"/>
          </a:xfrm>
          <a:prstGeom prst="rect">
            <a:avLst/>
          </a:prstGeom>
          <a:noFill/>
          <a:ln>
            <a:noFill/>
          </a:ln>
        </p:spPr>
      </p:pic>
      <p:sp>
        <p:nvSpPr>
          <p:cNvPr id="235" name="Google Shape;235;p38"/>
          <p:cNvSpPr txBox="1"/>
          <p:nvPr/>
        </p:nvSpPr>
        <p:spPr>
          <a:xfrm>
            <a:off x="3719988" y="0"/>
            <a:ext cx="1704000" cy="38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latin typeface="Lato"/>
                <a:ea typeface="Lato"/>
                <a:cs typeface="Lato"/>
                <a:sym typeface="Lato"/>
              </a:rPr>
              <a:t>Gini Index</a:t>
            </a:r>
            <a:endParaRPr sz="1800" b="1">
              <a:latin typeface="Lato"/>
              <a:ea typeface="Lato"/>
              <a:cs typeface="Lato"/>
              <a:sym typeface="Lato"/>
            </a:endParaRPr>
          </a:p>
        </p:txBody>
      </p:sp>
    </p:spTree>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39"/>
          <p:cNvSpPr txBox="1"/>
          <p:nvPr/>
        </p:nvSpPr>
        <p:spPr>
          <a:xfrm>
            <a:off x="3361253" y="0"/>
            <a:ext cx="2106300" cy="38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latin typeface="Lato"/>
                <a:ea typeface="Lato"/>
                <a:cs typeface="Lato"/>
                <a:sym typeface="Lato"/>
              </a:rPr>
              <a:t>Information Gain</a:t>
            </a:r>
            <a:endParaRPr sz="1800" b="1">
              <a:latin typeface="Lato"/>
              <a:ea typeface="Lato"/>
              <a:cs typeface="Lato"/>
              <a:sym typeface="Lato"/>
            </a:endParaRPr>
          </a:p>
        </p:txBody>
      </p:sp>
      <p:pic>
        <p:nvPicPr>
          <p:cNvPr id="241" name="Google Shape;241;p39"/>
          <p:cNvPicPr preferRelativeResize="0"/>
          <p:nvPr/>
        </p:nvPicPr>
        <p:blipFill>
          <a:blip r:embed="rId3">
            <a:alphaModFix/>
          </a:blip>
          <a:stretch>
            <a:fillRect/>
          </a:stretch>
        </p:blipFill>
        <p:spPr>
          <a:xfrm>
            <a:off x="1006313" y="480800"/>
            <a:ext cx="6581623" cy="4455601"/>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40"/>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Random Forest of Decision Trees:</a:t>
            </a:r>
            <a:endParaRPr>
              <a:latin typeface="Roboto"/>
              <a:ea typeface="Roboto"/>
              <a:cs typeface="Roboto"/>
              <a:sym typeface="Roboto"/>
            </a:endParaRPr>
          </a:p>
        </p:txBody>
      </p:sp>
      <p:sp>
        <p:nvSpPr>
          <p:cNvPr id="247" name="Google Shape;247;p4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 order to reduce the possible overfitting of a decision tree, we build several decision trees and then take a vote. (An Ensemble Learning method)</a:t>
            </a:r>
            <a:endParaRPr/>
          </a:p>
          <a:p>
            <a:pPr marL="0" lvl="0" indent="0" algn="l" rtl="0">
              <a:spcBef>
                <a:spcPts val="1600"/>
              </a:spcBef>
              <a:spcAft>
                <a:spcPts val="0"/>
              </a:spcAft>
              <a:buNone/>
            </a:pPr>
            <a:r>
              <a:rPr lang="en"/>
              <a:t>We can use any or both of these methods:</a:t>
            </a:r>
            <a:endParaRPr/>
          </a:p>
          <a:p>
            <a:pPr marL="457200" lvl="0" indent="-342900" algn="l" rtl="0">
              <a:spcBef>
                <a:spcPts val="1600"/>
              </a:spcBef>
              <a:spcAft>
                <a:spcPts val="0"/>
              </a:spcAft>
              <a:buSzPts val="1800"/>
              <a:buAutoNum type="arabicPeriod"/>
            </a:pPr>
            <a:r>
              <a:rPr lang="en"/>
              <a:t>Randomly select a subset from the  features and build a decision tree.</a:t>
            </a:r>
            <a:endParaRPr/>
          </a:p>
          <a:p>
            <a:pPr marL="457200" lvl="0" indent="-342900" algn="l" rtl="0">
              <a:spcBef>
                <a:spcPts val="0"/>
              </a:spcBef>
              <a:spcAft>
                <a:spcPts val="0"/>
              </a:spcAft>
              <a:buSzPts val="1800"/>
              <a:buAutoNum type="arabicPeriod"/>
            </a:pPr>
            <a:r>
              <a:rPr lang="en"/>
              <a:t>Randomly select </a:t>
            </a:r>
            <a:r>
              <a:rPr lang="en" b="1"/>
              <a:t>N</a:t>
            </a:r>
            <a:r>
              <a:rPr lang="en"/>
              <a:t> examples from the </a:t>
            </a:r>
            <a:r>
              <a:rPr lang="en" b="1"/>
              <a:t>data set with</a:t>
            </a:r>
            <a:r>
              <a:rPr lang="en"/>
              <a:t> </a:t>
            </a:r>
            <a:r>
              <a:rPr lang="en" b="1"/>
              <a:t>N examples </a:t>
            </a:r>
            <a:r>
              <a:rPr lang="en"/>
              <a:t>with replacement</a:t>
            </a:r>
            <a:r>
              <a:rPr lang="en" b="1"/>
              <a:t> </a:t>
            </a:r>
            <a:r>
              <a:rPr lang="en"/>
              <a:t>and build a decision tree. </a:t>
            </a:r>
            <a:endParaRPr/>
          </a:p>
        </p:txBody>
      </p:sp>
    </p:spTree>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marL="0" indent="0">
              <a:buNone/>
            </a:pPr>
            <a:r>
              <a:rPr lang="en-US" dirty="0">
                <a:solidFill>
                  <a:srgbClr val="FF0000"/>
                </a:solidFill>
                <a:latin typeface="Calibri"/>
                <a:cs typeface="Calibri"/>
              </a:rPr>
              <a:t>In simple words, Random forest builds multiple decision trees (called the forest) and glues them together to get a more accurate and stable prediction. The forest it builds is a collection of Decision Trees, trained with the bagging method.</a:t>
            </a:r>
          </a:p>
        </p:txBody>
      </p:sp>
    </p:spTree>
    <p:extLst>
      <p:ext uri="{BB962C8B-B14F-4D97-AF65-F5344CB8AC3E}">
        <p14:creationId xmlns:p14="http://schemas.microsoft.com/office/powerpoint/2010/main" val="3882224825"/>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0000"/>
                </a:solidFill>
              </a:rPr>
              <a:t>Random Forest</a:t>
            </a:r>
            <a:endParaRPr lang="en-US" dirty="0">
              <a:solidFill>
                <a:srgbClr val="FF0000"/>
              </a:solidFill>
            </a:endParaRPr>
          </a:p>
        </p:txBody>
      </p:sp>
      <p:pic>
        <p:nvPicPr>
          <p:cNvPr id="4" name="Content Placeholder 3" descr="junk809.png"/>
          <p:cNvPicPr>
            <a:picLocks noGrp="1" noChangeAspect="1"/>
          </p:cNvPicPr>
          <p:nvPr>
            <p:ph idx="1"/>
          </p:nvPr>
        </p:nvPicPr>
        <p:blipFill>
          <a:blip r:embed="rId2">
            <a:extLst>
              <a:ext uri="{28A0092B-C50C-407E-A947-70E740481C1C}">
                <a14:useLocalDpi xmlns:a14="http://schemas.microsoft.com/office/drawing/2010/main" val="0"/>
              </a:ext>
            </a:extLst>
          </a:blip>
          <a:srcRect l="-19072" r="-19072"/>
          <a:stretch>
            <a:fillRect/>
          </a:stretch>
        </p:blipFill>
        <p:spPr/>
      </p:pic>
    </p:spTree>
    <p:extLst>
      <p:ext uri="{BB962C8B-B14F-4D97-AF65-F5344CB8AC3E}">
        <p14:creationId xmlns:p14="http://schemas.microsoft.com/office/powerpoint/2010/main" val="1860948511"/>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619522"/>
          </a:xfrm>
        </p:spPr>
        <p:txBody>
          <a:bodyPr>
            <a:normAutofit fontScale="90000"/>
          </a:bodyPr>
          <a:lstStyle/>
          <a:p>
            <a:r>
              <a:rPr lang="en-US" sz="2400" dirty="0" smtClean="0">
                <a:solidFill>
                  <a:srgbClr val="FF0000"/>
                </a:solidFill>
              </a:rPr>
              <a:t>The Difference between Decision Tree and Random Forest</a:t>
            </a:r>
            <a:endParaRPr lang="en-US" sz="2400" dirty="0">
              <a:solidFill>
                <a:srgbClr val="FF0000"/>
              </a:solidFill>
            </a:endParaRPr>
          </a:p>
        </p:txBody>
      </p:sp>
      <p:sp>
        <p:nvSpPr>
          <p:cNvPr id="3" name="Content Placeholder 2"/>
          <p:cNvSpPr>
            <a:spLocks noGrp="1"/>
          </p:cNvSpPr>
          <p:nvPr>
            <p:ph idx="1"/>
          </p:nvPr>
        </p:nvSpPr>
        <p:spPr>
          <a:xfrm>
            <a:off x="457200" y="850901"/>
            <a:ext cx="8229600" cy="3752849"/>
          </a:xfrm>
        </p:spPr>
        <p:txBody>
          <a:bodyPr>
            <a:normAutofit fontScale="85000" lnSpcReduction="10000"/>
          </a:bodyPr>
          <a:lstStyle/>
          <a:p>
            <a:pPr marL="0" indent="0">
              <a:buNone/>
            </a:pPr>
            <a:r>
              <a:rPr lang="en-US" sz="2000" dirty="0" smtClean="0">
                <a:solidFill>
                  <a:srgbClr val="FF0000"/>
                </a:solidFill>
              </a:rPr>
              <a:t>Example:</a:t>
            </a:r>
            <a:r>
              <a:rPr lang="en-US" sz="2000" dirty="0" smtClean="0">
                <a:solidFill>
                  <a:srgbClr val="0000FF"/>
                </a:solidFill>
              </a:rPr>
              <a:t> Suppose you are </a:t>
            </a:r>
            <a:r>
              <a:rPr lang="en-US" sz="2000" dirty="0" err="1" smtClean="0">
                <a:solidFill>
                  <a:srgbClr val="0000FF"/>
                </a:solidFill>
              </a:rPr>
              <a:t>planing</a:t>
            </a:r>
            <a:r>
              <a:rPr lang="en-US" sz="2000" dirty="0" smtClean="0">
                <a:solidFill>
                  <a:srgbClr val="0000FF"/>
                </a:solidFill>
              </a:rPr>
              <a:t> to buy a house. The range of important parameters you consider for buying the house are:</a:t>
            </a:r>
          </a:p>
          <a:p>
            <a:pPr marL="0" indent="0">
              <a:buNone/>
            </a:pPr>
            <a:r>
              <a:rPr lang="en-US" sz="2000" dirty="0" smtClean="0">
                <a:solidFill>
                  <a:srgbClr val="0000FF"/>
                </a:solidFill>
              </a:rPr>
              <a:t>Price of the house</a:t>
            </a:r>
          </a:p>
          <a:p>
            <a:pPr marL="0" indent="0">
              <a:buNone/>
            </a:pPr>
            <a:r>
              <a:rPr lang="en-US" sz="2000" dirty="0" smtClean="0">
                <a:solidFill>
                  <a:srgbClr val="0000FF"/>
                </a:solidFill>
              </a:rPr>
              <a:t>Locality</a:t>
            </a:r>
          </a:p>
          <a:p>
            <a:pPr marL="0" indent="0">
              <a:buNone/>
            </a:pPr>
            <a:r>
              <a:rPr lang="en-US" sz="2000" dirty="0" smtClean="0">
                <a:solidFill>
                  <a:srgbClr val="0000FF"/>
                </a:solidFill>
              </a:rPr>
              <a:t>Number of bedrooms,</a:t>
            </a:r>
          </a:p>
          <a:p>
            <a:pPr marL="0" indent="0">
              <a:buNone/>
            </a:pPr>
            <a:r>
              <a:rPr lang="en-US" sz="2000" dirty="0" smtClean="0">
                <a:solidFill>
                  <a:srgbClr val="0000FF"/>
                </a:solidFill>
              </a:rPr>
              <a:t>Parking space</a:t>
            </a:r>
          </a:p>
          <a:p>
            <a:pPr marL="0" indent="0">
              <a:buNone/>
            </a:pPr>
            <a:r>
              <a:rPr lang="en-US" sz="2000" dirty="0" smtClean="0">
                <a:solidFill>
                  <a:srgbClr val="0000FF"/>
                </a:solidFill>
              </a:rPr>
              <a:t>Available facilities</a:t>
            </a:r>
          </a:p>
          <a:p>
            <a:pPr marL="0" indent="0">
              <a:buNone/>
            </a:pPr>
            <a:r>
              <a:rPr lang="en-US" sz="2000" dirty="0" smtClean="0">
                <a:solidFill>
                  <a:srgbClr val="0000FF"/>
                </a:solidFill>
              </a:rPr>
              <a:t>These parameters are called predictor variables, which are used to find the response variables. Using these parameters, we could build a decision tree. Decision trees are built on the entire parameters space.</a:t>
            </a:r>
            <a:endParaRPr lang="en-US" sz="2000" dirty="0">
              <a:solidFill>
                <a:srgbClr val="0000FF"/>
              </a:solidFill>
            </a:endParaRPr>
          </a:p>
          <a:p>
            <a:pPr marL="0" indent="0">
              <a:buNone/>
            </a:pPr>
            <a:r>
              <a:rPr lang="en-US" sz="2000" dirty="0" smtClean="0">
                <a:solidFill>
                  <a:srgbClr val="0000FF"/>
                </a:solidFill>
              </a:rPr>
              <a:t>Random forest is an ensemble of decision trees. It randomly selects a set of parameters and creates a decision tree for each set of chosen parameters</a:t>
            </a:r>
          </a:p>
          <a:p>
            <a:pPr marL="0" indent="0">
              <a:buNone/>
            </a:pPr>
            <a:endParaRPr lang="en-US" sz="2000" dirty="0">
              <a:solidFill>
                <a:srgbClr val="0000FF"/>
              </a:solidFill>
            </a:endParaRPr>
          </a:p>
        </p:txBody>
      </p:sp>
    </p:spTree>
    <p:extLst>
      <p:ext uri="{BB962C8B-B14F-4D97-AF65-F5344CB8AC3E}">
        <p14:creationId xmlns:p14="http://schemas.microsoft.com/office/powerpoint/2010/main" val="944703354"/>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2055" y="205978"/>
            <a:ext cx="7589309" cy="1004257"/>
          </a:xfrm>
        </p:spPr>
        <p:txBody>
          <a:bodyPr>
            <a:normAutofit fontScale="90000"/>
          </a:bodyPr>
          <a:lstStyle/>
          <a:p>
            <a:r>
              <a:rPr lang="en-US" sz="2400" dirty="0" smtClean="0">
                <a:solidFill>
                  <a:srgbClr val="FF0000"/>
                </a:solidFill>
              </a:rPr>
              <a:t>Example of a Decision Tree when using all the available Data</a:t>
            </a:r>
            <a:br>
              <a:rPr lang="en-US" sz="2400" dirty="0" smtClean="0">
                <a:solidFill>
                  <a:srgbClr val="FF0000"/>
                </a:solidFill>
              </a:rPr>
            </a:br>
            <a:r>
              <a:rPr lang="en-US" sz="2400" dirty="0" smtClean="0">
                <a:solidFill>
                  <a:srgbClr val="FF0000"/>
                </a:solidFill>
              </a:rPr>
              <a:t>(From </a:t>
            </a:r>
            <a:r>
              <a:rPr lang="en-US" sz="2400" dirty="0" err="1" smtClean="0">
                <a:solidFill>
                  <a:srgbClr val="FF0000"/>
                </a:solidFill>
              </a:rPr>
              <a:t>edureka</a:t>
            </a:r>
            <a:r>
              <a:rPr lang="en-US" sz="2400" dirty="0" smtClean="0">
                <a:solidFill>
                  <a:srgbClr val="FF0000"/>
                </a:solidFill>
              </a:rPr>
              <a:t> webpage) </a:t>
            </a:r>
            <a:endParaRPr lang="en-US" sz="2400" dirty="0">
              <a:solidFill>
                <a:srgbClr val="FF0000"/>
              </a:solidFill>
            </a:endParaRPr>
          </a:p>
        </p:txBody>
      </p:sp>
      <p:pic>
        <p:nvPicPr>
          <p:cNvPr id="4" name="Content Placeholder 3" descr="junk180.png"/>
          <p:cNvPicPr>
            <a:picLocks noGrp="1" noChangeAspect="1"/>
          </p:cNvPicPr>
          <p:nvPr>
            <p:ph idx="1"/>
          </p:nvPr>
        </p:nvPicPr>
        <p:blipFill>
          <a:blip r:embed="rId2">
            <a:extLst>
              <a:ext uri="{28A0092B-C50C-407E-A947-70E740481C1C}">
                <a14:useLocalDpi xmlns:a14="http://schemas.microsoft.com/office/drawing/2010/main" val="0"/>
              </a:ext>
            </a:extLst>
          </a:blip>
          <a:srcRect l="-16368" r="-16368"/>
          <a:stretch>
            <a:fillRect/>
          </a:stretch>
        </p:blipFill>
        <p:spPr/>
      </p:pic>
    </p:spTree>
    <p:extLst>
      <p:ext uri="{BB962C8B-B14F-4D97-AF65-F5344CB8AC3E}">
        <p14:creationId xmlns:p14="http://schemas.microsoft.com/office/powerpoint/2010/main" val="3610630748"/>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232834" y="1200151"/>
            <a:ext cx="8720667" cy="3394472"/>
          </a:xfrm>
        </p:spPr>
        <p:txBody>
          <a:bodyPr>
            <a:normAutofit lnSpcReduction="10000"/>
          </a:bodyPr>
          <a:lstStyle/>
          <a:p>
            <a:pPr marL="0" indent="0">
              <a:buNone/>
            </a:pPr>
            <a:r>
              <a:rPr lang="en-US" sz="2000" dirty="0" smtClean="0">
                <a:solidFill>
                  <a:srgbClr val="0000FF"/>
                </a:solidFill>
                <a:latin typeface="Calibri"/>
                <a:cs typeface="Calibri"/>
              </a:rPr>
              <a:t>Random forest is an ensemble of decision trees. It randomly selects a set of parameters and creates a decision tree of each set of chosen parameters. </a:t>
            </a:r>
          </a:p>
          <a:p>
            <a:pPr marL="0" indent="0">
              <a:buNone/>
            </a:pPr>
            <a:r>
              <a:rPr lang="en-US" sz="2000" dirty="0" smtClean="0">
                <a:solidFill>
                  <a:srgbClr val="0000FF"/>
                </a:solidFill>
                <a:latin typeface="Calibri"/>
                <a:cs typeface="Calibri"/>
              </a:rPr>
              <a:t>Next figure shows a set of three decision trees with each tree taking only three parameters from the entire dataset. Each tree predicts the outcome based on the respective predictor variables used in that tree and takes the average of the results from all the decision trees in the random forest.</a:t>
            </a:r>
            <a:endParaRPr lang="en-US" sz="2000" dirty="0">
              <a:solidFill>
                <a:srgbClr val="0000FF"/>
              </a:solidFill>
              <a:latin typeface="Calibri"/>
              <a:cs typeface="Calibri"/>
            </a:endParaRPr>
          </a:p>
          <a:p>
            <a:pPr marL="0" indent="0">
              <a:buNone/>
            </a:pPr>
            <a:r>
              <a:rPr lang="en-US" sz="2000" dirty="0">
                <a:solidFill>
                  <a:srgbClr val="0000FF"/>
                </a:solidFill>
                <a:latin typeface="Calibri"/>
                <a:cs typeface="Calibri"/>
              </a:rPr>
              <a:t>A</a:t>
            </a:r>
            <a:r>
              <a:rPr lang="en-US" sz="2000" dirty="0" smtClean="0">
                <a:solidFill>
                  <a:srgbClr val="0000FF"/>
                </a:solidFill>
                <a:latin typeface="Calibri"/>
                <a:cs typeface="Calibri"/>
              </a:rPr>
              <a:t>fter </a:t>
            </a:r>
            <a:r>
              <a:rPr lang="en-US" sz="2000" dirty="0">
                <a:solidFill>
                  <a:srgbClr val="0000FF"/>
                </a:solidFill>
                <a:latin typeface="Calibri"/>
                <a:cs typeface="Calibri"/>
              </a:rPr>
              <a:t>creating multiple Decision trees using this method, each tree selects or votes the class (in this case the decision trees will choose whether or not a house is bought), and the class receiving the most votes by a simple majority is termed as the predicted class.</a:t>
            </a:r>
          </a:p>
          <a:p>
            <a:pPr marL="0" indent="0">
              <a:buNone/>
            </a:pPr>
            <a:endParaRPr lang="en-US" sz="2000" dirty="0"/>
          </a:p>
        </p:txBody>
      </p:sp>
    </p:spTree>
    <p:extLst>
      <p:ext uri="{BB962C8B-B14F-4D97-AF65-F5344CB8AC3E}">
        <p14:creationId xmlns:p14="http://schemas.microsoft.com/office/powerpoint/2010/main" val="3241235794"/>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dirty="0" smtClean="0">
                <a:solidFill>
                  <a:srgbClr val="FF0000"/>
                </a:solidFill>
              </a:rPr>
              <a:t>Decision tree using all the parameters</a:t>
            </a:r>
            <a:endParaRPr lang="en-US" sz="2400" dirty="0">
              <a:solidFill>
                <a:srgbClr val="FF0000"/>
              </a:solidFill>
            </a:endParaRPr>
          </a:p>
        </p:txBody>
      </p:sp>
      <p:pic>
        <p:nvPicPr>
          <p:cNvPr id="4" name="Content Placeholder 3" descr="junk180.png"/>
          <p:cNvPicPr>
            <a:picLocks noGrp="1" noChangeAspect="1"/>
          </p:cNvPicPr>
          <p:nvPr>
            <p:ph idx="1"/>
          </p:nvPr>
        </p:nvPicPr>
        <p:blipFill>
          <a:blip r:embed="rId2">
            <a:extLst>
              <a:ext uri="{28A0092B-C50C-407E-A947-70E740481C1C}">
                <a14:useLocalDpi xmlns:a14="http://schemas.microsoft.com/office/drawing/2010/main" val="0"/>
              </a:ext>
            </a:extLst>
          </a:blip>
          <a:srcRect l="-16368" r="-16368"/>
          <a:stretch>
            <a:fillRect/>
          </a:stretch>
        </p:blipFill>
        <p:spPr/>
      </p:pic>
    </p:spTree>
    <p:extLst>
      <p:ext uri="{BB962C8B-B14F-4D97-AF65-F5344CB8AC3E}">
        <p14:creationId xmlns:p14="http://schemas.microsoft.com/office/powerpoint/2010/main" val="2096932097"/>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Rectangle 3"/>
          <p:cNvSpPr>
            <a:spLocks noGrp="1" noChangeArrowheads="1"/>
          </p:cNvSpPr>
          <p:nvPr>
            <p:ph idx="1"/>
          </p:nvPr>
        </p:nvSpPr>
        <p:spPr>
          <a:xfrm>
            <a:off x="202676" y="324240"/>
            <a:ext cx="8560325" cy="4742000"/>
          </a:xfrm>
        </p:spPr>
        <p:txBody>
          <a:bodyPr/>
          <a:lstStyle/>
          <a:p>
            <a:pPr>
              <a:buFontTx/>
              <a:buNone/>
            </a:pPr>
            <a:r>
              <a:rPr lang="en-US" b="1" dirty="0">
                <a:solidFill>
                  <a:schemeClr val="accent2"/>
                </a:solidFill>
              </a:rPr>
              <a:t>  Traditional Programming</a:t>
            </a:r>
          </a:p>
          <a:p>
            <a:endParaRPr lang="en-US" dirty="0"/>
          </a:p>
          <a:p>
            <a:endParaRPr lang="en-US" dirty="0"/>
          </a:p>
          <a:p>
            <a:endParaRPr lang="en-US" dirty="0"/>
          </a:p>
          <a:p>
            <a:endParaRPr lang="en-US" b="1" dirty="0">
              <a:solidFill>
                <a:schemeClr val="accent2"/>
              </a:solidFill>
            </a:endParaRPr>
          </a:p>
          <a:p>
            <a:pPr>
              <a:buFontTx/>
              <a:buNone/>
            </a:pPr>
            <a:r>
              <a:rPr lang="en-US" b="1" dirty="0">
                <a:solidFill>
                  <a:schemeClr val="accent2"/>
                </a:solidFill>
              </a:rPr>
              <a:t>  </a:t>
            </a:r>
          </a:p>
        </p:txBody>
      </p:sp>
      <p:sp>
        <p:nvSpPr>
          <p:cNvPr id="3076" name="Rectangle 4"/>
          <p:cNvSpPr>
            <a:spLocks noChangeArrowheads="1"/>
          </p:cNvSpPr>
          <p:nvPr/>
        </p:nvSpPr>
        <p:spPr bwMode="auto">
          <a:xfrm>
            <a:off x="3352800" y="1200150"/>
            <a:ext cx="2667000" cy="1143000"/>
          </a:xfrm>
          <a:prstGeom prst="rect">
            <a:avLst/>
          </a:prstGeom>
          <a:solidFill>
            <a:schemeClr val="accent1"/>
          </a:solidFill>
          <a:ln w="254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sz="3200"/>
              <a:t>Computer</a:t>
            </a:r>
          </a:p>
        </p:txBody>
      </p:sp>
      <p:sp>
        <p:nvSpPr>
          <p:cNvPr id="3078" name="Line 6"/>
          <p:cNvSpPr>
            <a:spLocks noChangeShapeType="1"/>
          </p:cNvSpPr>
          <p:nvPr/>
        </p:nvSpPr>
        <p:spPr bwMode="auto">
          <a:xfrm>
            <a:off x="2438400" y="1543050"/>
            <a:ext cx="914400" cy="0"/>
          </a:xfrm>
          <a:prstGeom prst="line">
            <a:avLst/>
          </a:prstGeom>
          <a:noFill/>
          <a:ln w="25400">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079" name="Line 7"/>
          <p:cNvSpPr>
            <a:spLocks noChangeShapeType="1"/>
          </p:cNvSpPr>
          <p:nvPr/>
        </p:nvSpPr>
        <p:spPr bwMode="auto">
          <a:xfrm>
            <a:off x="2438400" y="2057400"/>
            <a:ext cx="914400" cy="0"/>
          </a:xfrm>
          <a:prstGeom prst="line">
            <a:avLst/>
          </a:prstGeom>
          <a:noFill/>
          <a:ln w="25400">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080" name="Line 8"/>
          <p:cNvSpPr>
            <a:spLocks noChangeShapeType="1"/>
          </p:cNvSpPr>
          <p:nvPr/>
        </p:nvSpPr>
        <p:spPr bwMode="auto">
          <a:xfrm>
            <a:off x="6019800" y="1714500"/>
            <a:ext cx="762000" cy="0"/>
          </a:xfrm>
          <a:prstGeom prst="line">
            <a:avLst/>
          </a:prstGeom>
          <a:noFill/>
          <a:ln w="25400">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082" name="Text Box 10"/>
          <p:cNvSpPr txBox="1">
            <a:spLocks noChangeArrowheads="1"/>
          </p:cNvSpPr>
          <p:nvPr/>
        </p:nvSpPr>
        <p:spPr bwMode="auto">
          <a:xfrm>
            <a:off x="1355725" y="1269206"/>
            <a:ext cx="1051490" cy="584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3200"/>
              <a:t>Data</a:t>
            </a:r>
          </a:p>
        </p:txBody>
      </p:sp>
      <p:sp>
        <p:nvSpPr>
          <p:cNvPr id="3083" name="Text Box 11"/>
          <p:cNvSpPr txBox="1">
            <a:spLocks noChangeArrowheads="1"/>
          </p:cNvSpPr>
          <p:nvPr/>
        </p:nvSpPr>
        <p:spPr bwMode="auto">
          <a:xfrm>
            <a:off x="673100" y="1885950"/>
            <a:ext cx="1758214" cy="584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3200" dirty="0"/>
              <a:t>Program</a:t>
            </a:r>
          </a:p>
        </p:txBody>
      </p:sp>
      <p:sp>
        <p:nvSpPr>
          <p:cNvPr id="3084" name="Text Box 12"/>
          <p:cNvSpPr txBox="1">
            <a:spLocks noChangeArrowheads="1"/>
          </p:cNvSpPr>
          <p:nvPr/>
        </p:nvSpPr>
        <p:spPr bwMode="auto">
          <a:xfrm>
            <a:off x="6781801" y="1485900"/>
            <a:ext cx="1416574" cy="584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3200"/>
              <a:t>Output</a:t>
            </a:r>
          </a:p>
        </p:txBody>
      </p:sp>
      <p:sp>
        <p:nvSpPr>
          <p:cNvPr id="3091" name="Rectangle 19"/>
          <p:cNvSpPr>
            <a:spLocks noChangeArrowheads="1"/>
          </p:cNvSpPr>
          <p:nvPr/>
        </p:nvSpPr>
        <p:spPr bwMode="auto">
          <a:xfrm>
            <a:off x="3429000" y="3314700"/>
            <a:ext cx="2667000" cy="1143000"/>
          </a:xfrm>
          <a:prstGeom prst="rect">
            <a:avLst/>
          </a:prstGeom>
          <a:solidFill>
            <a:schemeClr val="accent1"/>
          </a:solidFill>
          <a:ln w="254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sz="3200"/>
              <a:t>Computer</a:t>
            </a:r>
          </a:p>
        </p:txBody>
      </p:sp>
      <p:sp>
        <p:nvSpPr>
          <p:cNvPr id="3092" name="Line 20"/>
          <p:cNvSpPr>
            <a:spLocks noChangeShapeType="1"/>
          </p:cNvSpPr>
          <p:nvPr/>
        </p:nvSpPr>
        <p:spPr bwMode="auto">
          <a:xfrm>
            <a:off x="2514600" y="3657600"/>
            <a:ext cx="914400" cy="0"/>
          </a:xfrm>
          <a:prstGeom prst="line">
            <a:avLst/>
          </a:prstGeom>
          <a:noFill/>
          <a:ln w="25400">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093" name="Line 21"/>
          <p:cNvSpPr>
            <a:spLocks noChangeShapeType="1"/>
          </p:cNvSpPr>
          <p:nvPr/>
        </p:nvSpPr>
        <p:spPr bwMode="auto">
          <a:xfrm>
            <a:off x="2514600" y="4171950"/>
            <a:ext cx="914400" cy="0"/>
          </a:xfrm>
          <a:prstGeom prst="line">
            <a:avLst/>
          </a:prstGeom>
          <a:noFill/>
          <a:ln w="25400">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094" name="Line 22"/>
          <p:cNvSpPr>
            <a:spLocks noChangeShapeType="1"/>
          </p:cNvSpPr>
          <p:nvPr/>
        </p:nvSpPr>
        <p:spPr bwMode="auto">
          <a:xfrm>
            <a:off x="6096000" y="3829050"/>
            <a:ext cx="762000" cy="0"/>
          </a:xfrm>
          <a:prstGeom prst="line">
            <a:avLst/>
          </a:prstGeom>
          <a:noFill/>
          <a:ln w="25400">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095" name="Text Box 23"/>
          <p:cNvSpPr txBox="1">
            <a:spLocks noChangeArrowheads="1"/>
          </p:cNvSpPr>
          <p:nvPr/>
        </p:nvSpPr>
        <p:spPr bwMode="auto">
          <a:xfrm>
            <a:off x="1431925" y="3383756"/>
            <a:ext cx="1051490" cy="584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3200"/>
              <a:t>Data</a:t>
            </a:r>
          </a:p>
        </p:txBody>
      </p:sp>
      <p:sp>
        <p:nvSpPr>
          <p:cNvPr id="3096" name="Text Box 24"/>
          <p:cNvSpPr txBox="1">
            <a:spLocks noChangeArrowheads="1"/>
          </p:cNvSpPr>
          <p:nvPr/>
        </p:nvSpPr>
        <p:spPr bwMode="auto">
          <a:xfrm>
            <a:off x="1066801" y="3943350"/>
            <a:ext cx="1416574" cy="584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3200"/>
              <a:t>Output</a:t>
            </a:r>
          </a:p>
        </p:txBody>
      </p:sp>
      <p:sp>
        <p:nvSpPr>
          <p:cNvPr id="3097" name="Text Box 25"/>
          <p:cNvSpPr txBox="1">
            <a:spLocks noChangeArrowheads="1"/>
          </p:cNvSpPr>
          <p:nvPr/>
        </p:nvSpPr>
        <p:spPr bwMode="auto">
          <a:xfrm>
            <a:off x="6858000" y="3600450"/>
            <a:ext cx="1758214" cy="584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3200"/>
              <a:t>Program</a:t>
            </a:r>
          </a:p>
        </p:txBody>
      </p:sp>
      <p:sp>
        <p:nvSpPr>
          <p:cNvPr id="3" name="TextBox 2"/>
          <p:cNvSpPr txBox="1"/>
          <p:nvPr/>
        </p:nvSpPr>
        <p:spPr>
          <a:xfrm>
            <a:off x="457200" y="4356966"/>
            <a:ext cx="2895600" cy="338554"/>
          </a:xfrm>
          <a:prstGeom prst="rect">
            <a:avLst/>
          </a:prstGeom>
          <a:noFill/>
        </p:spPr>
        <p:txBody>
          <a:bodyPr wrap="square" rtlCol="0">
            <a:spAutoFit/>
          </a:bodyPr>
          <a:lstStyle/>
          <a:p>
            <a:r>
              <a:rPr lang="en-US" sz="1600" dirty="0" smtClean="0">
                <a:solidFill>
                  <a:srgbClr val="0000FF"/>
                </a:solidFill>
              </a:rPr>
              <a:t>Slide from Pedro </a:t>
            </a:r>
            <a:r>
              <a:rPr lang="en-US" sz="1600" dirty="0" err="1" smtClean="0">
                <a:solidFill>
                  <a:srgbClr val="0000FF"/>
                </a:solidFill>
              </a:rPr>
              <a:t>Domingos</a:t>
            </a:r>
            <a:endParaRPr lang="en-US" sz="1600" dirty="0">
              <a:solidFill>
                <a:srgbClr val="0000FF"/>
              </a:solidFill>
            </a:endParaRPr>
          </a:p>
        </p:txBody>
      </p:sp>
      <p:sp>
        <p:nvSpPr>
          <p:cNvPr id="2" name="TextBox 1"/>
          <p:cNvSpPr txBox="1"/>
          <p:nvPr/>
        </p:nvSpPr>
        <p:spPr>
          <a:xfrm>
            <a:off x="660400" y="2984500"/>
            <a:ext cx="2147080" cy="369332"/>
          </a:xfrm>
          <a:prstGeom prst="rect">
            <a:avLst/>
          </a:prstGeom>
          <a:noFill/>
        </p:spPr>
        <p:txBody>
          <a:bodyPr wrap="none" rtlCol="0">
            <a:spAutoFit/>
          </a:bodyPr>
          <a:lstStyle/>
          <a:p>
            <a:r>
              <a:rPr lang="en-US" sz="1800" b="1" dirty="0" smtClean="0"/>
              <a:t>Machine Learning</a:t>
            </a:r>
            <a:endParaRPr lang="en-US" sz="1800" b="1" dirty="0"/>
          </a:p>
        </p:txBody>
      </p:sp>
    </p:spTree>
    <p:extLst>
      <p:ext uri="{BB962C8B-B14F-4D97-AF65-F5344CB8AC3E}">
        <p14:creationId xmlns:p14="http://schemas.microsoft.com/office/powerpoint/2010/main" val="976196304"/>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2400" dirty="0" smtClean="0">
                <a:solidFill>
                  <a:srgbClr val="FF0000"/>
                </a:solidFill>
              </a:rPr>
              <a:t>Three Decision Trees based on sub-sets of the parameters</a:t>
            </a:r>
            <a:endParaRPr lang="en-US" sz="2400" dirty="0">
              <a:solidFill>
                <a:srgbClr val="FF0000"/>
              </a:solidFill>
            </a:endParaRPr>
          </a:p>
        </p:txBody>
      </p:sp>
      <p:pic>
        <p:nvPicPr>
          <p:cNvPr id="4" name="Content Placeholder 3" descr="junk182.png"/>
          <p:cNvPicPr>
            <a:picLocks noGrp="1" noChangeAspect="1"/>
          </p:cNvPicPr>
          <p:nvPr>
            <p:ph idx="1"/>
          </p:nvPr>
        </p:nvPicPr>
        <p:blipFill>
          <a:blip r:embed="rId2">
            <a:extLst>
              <a:ext uri="{28A0092B-C50C-407E-A947-70E740481C1C}">
                <a14:useLocalDpi xmlns:a14="http://schemas.microsoft.com/office/drawing/2010/main" val="0"/>
              </a:ext>
            </a:extLst>
          </a:blip>
          <a:srcRect t="-63797" b="-63797"/>
          <a:stretch>
            <a:fillRect/>
          </a:stretch>
        </p:blipFill>
        <p:spPr/>
      </p:pic>
    </p:spTree>
    <p:extLst>
      <p:ext uri="{BB962C8B-B14F-4D97-AF65-F5344CB8AC3E}">
        <p14:creationId xmlns:p14="http://schemas.microsoft.com/office/powerpoint/2010/main" val="3205704666"/>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41"/>
          <p:cNvSpPr txBox="1">
            <a:spLocks noGrp="1"/>
          </p:cNvSpPr>
          <p:nvPr>
            <p:ph type="title"/>
          </p:nvPr>
        </p:nvSpPr>
        <p:spPr>
          <a:xfrm>
            <a:off x="311700" y="0"/>
            <a:ext cx="8520600" cy="62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Support Vector Machines:</a:t>
            </a:r>
            <a:endParaRPr>
              <a:latin typeface="Roboto"/>
              <a:ea typeface="Roboto"/>
              <a:cs typeface="Roboto"/>
              <a:sym typeface="Roboto"/>
            </a:endParaRPr>
          </a:p>
        </p:txBody>
      </p:sp>
      <p:sp>
        <p:nvSpPr>
          <p:cNvPr id="253" name="Google Shape;253;p41"/>
          <p:cNvSpPr txBox="1"/>
          <p:nvPr/>
        </p:nvSpPr>
        <p:spPr>
          <a:xfrm>
            <a:off x="202250" y="626100"/>
            <a:ext cx="4636500" cy="42639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 sz="1800">
                <a:highlight>
                  <a:srgbClr val="FFFFFF"/>
                </a:highlight>
                <a:latin typeface="Roboto"/>
                <a:ea typeface="Roboto"/>
                <a:cs typeface="Roboto"/>
                <a:sym typeface="Roboto"/>
              </a:rPr>
              <a:t>For the point </a:t>
            </a:r>
            <a:r>
              <a:rPr lang="en" sz="1800" b="1">
                <a:highlight>
                  <a:srgbClr val="FFFFFF"/>
                </a:highlight>
                <a:latin typeface="Roboto"/>
                <a:ea typeface="Roboto"/>
                <a:cs typeface="Roboto"/>
                <a:sym typeface="Roboto"/>
              </a:rPr>
              <a:t>A</a:t>
            </a:r>
            <a:r>
              <a:rPr lang="en" sz="1800">
                <a:highlight>
                  <a:srgbClr val="FFFFFF"/>
                </a:highlight>
                <a:latin typeface="Roboto"/>
                <a:ea typeface="Roboto"/>
                <a:cs typeface="Roboto"/>
                <a:sym typeface="Roboto"/>
              </a:rPr>
              <a:t> you can see we are very close to the decision boundary, which means that by changing the boundary we change the classification of point </a:t>
            </a:r>
            <a:r>
              <a:rPr lang="en" sz="1800" b="1">
                <a:highlight>
                  <a:srgbClr val="FFFFFF"/>
                </a:highlight>
                <a:latin typeface="Roboto"/>
                <a:ea typeface="Roboto"/>
                <a:cs typeface="Roboto"/>
                <a:sym typeface="Roboto"/>
              </a:rPr>
              <a:t>A</a:t>
            </a:r>
            <a:r>
              <a:rPr lang="en" sz="1800">
                <a:highlight>
                  <a:srgbClr val="FFFFFF"/>
                </a:highlight>
                <a:latin typeface="Roboto"/>
                <a:ea typeface="Roboto"/>
                <a:cs typeface="Roboto"/>
                <a:sym typeface="Roboto"/>
              </a:rPr>
              <a:t>  as blue to red. But at the same time if you look at the point </a:t>
            </a:r>
            <a:r>
              <a:rPr lang="en" sz="1800" b="1">
                <a:highlight>
                  <a:srgbClr val="FFFFFF"/>
                </a:highlight>
                <a:latin typeface="Roboto"/>
                <a:ea typeface="Roboto"/>
                <a:cs typeface="Roboto"/>
                <a:sym typeface="Roboto"/>
              </a:rPr>
              <a:t>B,</a:t>
            </a:r>
            <a:r>
              <a:rPr lang="en" sz="1800">
                <a:highlight>
                  <a:srgbClr val="FFFFFF"/>
                </a:highlight>
                <a:latin typeface="Roboto"/>
                <a:ea typeface="Roboto"/>
                <a:cs typeface="Roboto"/>
                <a:sym typeface="Roboto"/>
              </a:rPr>
              <a:t> we are pretty certain in classifying the point as blue since it is not in the vicinity of the decision boundary or in a more general case of multi-dimension our </a:t>
            </a:r>
            <a:r>
              <a:rPr lang="en" sz="1800" b="1">
                <a:highlight>
                  <a:srgbClr val="FFFFFF"/>
                </a:highlight>
                <a:latin typeface="Roboto"/>
                <a:ea typeface="Roboto"/>
                <a:cs typeface="Roboto"/>
                <a:sym typeface="Roboto"/>
              </a:rPr>
              <a:t>separating hyperplane</a:t>
            </a:r>
            <a:r>
              <a:rPr lang="en" sz="1800">
                <a:highlight>
                  <a:srgbClr val="FFFFFF"/>
                </a:highlight>
                <a:latin typeface="Roboto"/>
                <a:ea typeface="Roboto"/>
                <a:cs typeface="Roboto"/>
                <a:sym typeface="Roboto"/>
              </a:rPr>
              <a:t>. So the task is to find a decision boundary that makes our confidence in our classification better. </a:t>
            </a:r>
            <a:endParaRPr sz="1800">
              <a:highlight>
                <a:srgbClr val="FFFFFF"/>
              </a:highlight>
              <a:latin typeface="Roboto"/>
              <a:ea typeface="Roboto"/>
              <a:cs typeface="Roboto"/>
              <a:sym typeface="Roboto"/>
            </a:endParaRPr>
          </a:p>
          <a:p>
            <a:pPr marL="0" lvl="0" indent="0" algn="just" rtl="0">
              <a:spcBef>
                <a:spcPts val="0"/>
              </a:spcBef>
              <a:spcAft>
                <a:spcPts val="0"/>
              </a:spcAft>
              <a:buNone/>
            </a:pPr>
            <a:r>
              <a:rPr lang="en" sz="1800">
                <a:highlight>
                  <a:srgbClr val="FFFFFF"/>
                </a:highlight>
                <a:latin typeface="Roboto"/>
                <a:ea typeface="Roboto"/>
                <a:cs typeface="Roboto"/>
                <a:sym typeface="Roboto"/>
              </a:rPr>
              <a:t>(We can change this linear classifier to a non-linear classifier using polynomial, Gaussian and other </a:t>
            </a:r>
            <a:r>
              <a:rPr lang="en" sz="1800" b="1">
                <a:highlight>
                  <a:srgbClr val="FFFFFF"/>
                </a:highlight>
                <a:latin typeface="Roboto"/>
                <a:ea typeface="Roboto"/>
                <a:cs typeface="Roboto"/>
                <a:sym typeface="Roboto"/>
              </a:rPr>
              <a:t>kernels</a:t>
            </a:r>
            <a:r>
              <a:rPr lang="en" sz="1800">
                <a:highlight>
                  <a:srgbClr val="FFFFFF"/>
                </a:highlight>
                <a:latin typeface="Roboto"/>
                <a:ea typeface="Roboto"/>
                <a:cs typeface="Roboto"/>
                <a:sym typeface="Roboto"/>
              </a:rPr>
              <a:t>.)</a:t>
            </a:r>
            <a:endParaRPr sz="1800">
              <a:highlight>
                <a:srgbClr val="FFFFFF"/>
              </a:highlight>
              <a:latin typeface="Roboto"/>
              <a:ea typeface="Roboto"/>
              <a:cs typeface="Roboto"/>
              <a:sym typeface="Roboto"/>
            </a:endParaRPr>
          </a:p>
          <a:p>
            <a:pPr marL="0" lvl="0" indent="0" algn="just" rtl="0">
              <a:spcBef>
                <a:spcPts val="0"/>
              </a:spcBef>
              <a:spcAft>
                <a:spcPts val="0"/>
              </a:spcAft>
              <a:buNone/>
            </a:pPr>
            <a:r>
              <a:rPr lang="en" sz="1800">
                <a:highlight>
                  <a:srgbClr val="FFFFFF"/>
                </a:highlight>
                <a:latin typeface="Roboto"/>
                <a:ea typeface="Roboto"/>
                <a:cs typeface="Roboto"/>
                <a:sym typeface="Roboto"/>
              </a:rPr>
              <a:t> </a:t>
            </a:r>
            <a:endParaRPr sz="1800">
              <a:latin typeface="Roboto"/>
              <a:ea typeface="Roboto"/>
              <a:cs typeface="Roboto"/>
              <a:sym typeface="Roboto"/>
            </a:endParaRPr>
          </a:p>
        </p:txBody>
      </p:sp>
      <p:pic>
        <p:nvPicPr>
          <p:cNvPr id="254" name="Google Shape;254;p41"/>
          <p:cNvPicPr preferRelativeResize="0"/>
          <p:nvPr/>
        </p:nvPicPr>
        <p:blipFill>
          <a:blip r:embed="rId3">
            <a:alphaModFix/>
          </a:blip>
          <a:stretch>
            <a:fillRect/>
          </a:stretch>
        </p:blipFill>
        <p:spPr>
          <a:xfrm>
            <a:off x="5061475" y="732125"/>
            <a:ext cx="4016100" cy="3812431"/>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p42"/>
          <p:cNvSpPr txBox="1">
            <a:spLocks noGrp="1"/>
          </p:cNvSpPr>
          <p:nvPr>
            <p:ph type="title"/>
          </p:nvPr>
        </p:nvSpPr>
        <p:spPr>
          <a:xfrm>
            <a:off x="311700" y="0"/>
            <a:ext cx="8520600" cy="62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Example: Iris flowers again</a:t>
            </a:r>
            <a:endParaRPr>
              <a:latin typeface="Roboto"/>
              <a:ea typeface="Roboto"/>
              <a:cs typeface="Roboto"/>
              <a:sym typeface="Roboto"/>
            </a:endParaRPr>
          </a:p>
        </p:txBody>
      </p:sp>
      <p:pic>
        <p:nvPicPr>
          <p:cNvPr id="260" name="Google Shape;260;p42"/>
          <p:cNvPicPr preferRelativeResize="0"/>
          <p:nvPr/>
        </p:nvPicPr>
        <p:blipFill>
          <a:blip r:embed="rId3">
            <a:alphaModFix/>
          </a:blip>
          <a:stretch>
            <a:fillRect/>
          </a:stretch>
        </p:blipFill>
        <p:spPr>
          <a:xfrm>
            <a:off x="2907875" y="626100"/>
            <a:ext cx="5831376" cy="4416825"/>
          </a:xfrm>
          <a:prstGeom prst="rect">
            <a:avLst/>
          </a:prstGeom>
          <a:noFill/>
          <a:ln>
            <a:noFill/>
          </a:ln>
        </p:spPr>
      </p:pic>
      <p:sp>
        <p:nvSpPr>
          <p:cNvPr id="261" name="Google Shape;261;p42"/>
          <p:cNvSpPr txBox="1"/>
          <p:nvPr/>
        </p:nvSpPr>
        <p:spPr>
          <a:xfrm>
            <a:off x="164150" y="1106550"/>
            <a:ext cx="2587500" cy="146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latin typeface="Lato"/>
                <a:ea typeface="Lato"/>
                <a:cs typeface="Lato"/>
                <a:sym typeface="Lato"/>
              </a:rPr>
              <a:t>Gaussian Kernel with </a:t>
            </a:r>
            <a:endParaRPr sz="1800" b="1">
              <a:latin typeface="Lato"/>
              <a:ea typeface="Lato"/>
              <a:cs typeface="Lato"/>
              <a:sym typeface="Lato"/>
            </a:endParaRPr>
          </a:p>
          <a:p>
            <a:pPr marL="0" lvl="0" indent="0" algn="l" rtl="0">
              <a:spcBef>
                <a:spcPts val="0"/>
              </a:spcBef>
              <a:spcAft>
                <a:spcPts val="0"/>
              </a:spcAft>
              <a:buNone/>
            </a:pPr>
            <a:r>
              <a:rPr lang="en" sz="1800" b="1">
                <a:latin typeface="Lato"/>
                <a:ea typeface="Lato"/>
                <a:cs typeface="Lato"/>
                <a:sym typeface="Lato"/>
              </a:rPr>
              <a:t>Different variances</a:t>
            </a:r>
            <a:endParaRPr sz="1800" b="1">
              <a:latin typeface="Lato"/>
              <a:ea typeface="Lato"/>
              <a:cs typeface="Lato"/>
              <a:sym typeface="Lato"/>
            </a:endParaRPr>
          </a:p>
        </p:txBody>
      </p:sp>
    </p:spTree>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6" name="Google Shape;266;p43"/>
          <p:cNvSpPr txBox="1">
            <a:spLocks noGrp="1"/>
          </p:cNvSpPr>
          <p:nvPr>
            <p:ph type="title"/>
          </p:nvPr>
        </p:nvSpPr>
        <p:spPr>
          <a:xfrm>
            <a:off x="311700" y="55225"/>
            <a:ext cx="8520600" cy="62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Example: Iris flowers again</a:t>
            </a:r>
            <a:endParaRPr>
              <a:latin typeface="Roboto"/>
              <a:ea typeface="Roboto"/>
              <a:cs typeface="Roboto"/>
              <a:sym typeface="Roboto"/>
            </a:endParaRPr>
          </a:p>
        </p:txBody>
      </p:sp>
      <p:pic>
        <p:nvPicPr>
          <p:cNvPr id="267" name="Google Shape;267;p43"/>
          <p:cNvPicPr preferRelativeResize="0"/>
          <p:nvPr/>
        </p:nvPicPr>
        <p:blipFill>
          <a:blip r:embed="rId3">
            <a:alphaModFix/>
          </a:blip>
          <a:stretch>
            <a:fillRect/>
          </a:stretch>
        </p:blipFill>
        <p:spPr>
          <a:xfrm>
            <a:off x="2708400" y="681325"/>
            <a:ext cx="6320075" cy="4283649"/>
          </a:xfrm>
          <a:prstGeom prst="rect">
            <a:avLst/>
          </a:prstGeom>
          <a:noFill/>
          <a:ln>
            <a:noFill/>
          </a:ln>
        </p:spPr>
      </p:pic>
      <p:sp>
        <p:nvSpPr>
          <p:cNvPr id="268" name="Google Shape;268;p43"/>
          <p:cNvSpPr txBox="1"/>
          <p:nvPr/>
        </p:nvSpPr>
        <p:spPr>
          <a:xfrm>
            <a:off x="46900" y="1102150"/>
            <a:ext cx="3000000" cy="914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latin typeface="Lato"/>
                <a:ea typeface="Lato"/>
                <a:cs typeface="Lato"/>
                <a:sym typeface="Lato"/>
              </a:rPr>
              <a:t>Polynomial Kernel with </a:t>
            </a:r>
            <a:endParaRPr sz="1800" b="1">
              <a:latin typeface="Lato"/>
              <a:ea typeface="Lato"/>
              <a:cs typeface="Lato"/>
              <a:sym typeface="Lato"/>
            </a:endParaRPr>
          </a:p>
          <a:p>
            <a:pPr marL="0" lvl="0" indent="0" algn="l" rtl="0">
              <a:spcBef>
                <a:spcPts val="0"/>
              </a:spcBef>
              <a:spcAft>
                <a:spcPts val="0"/>
              </a:spcAft>
              <a:buNone/>
            </a:pPr>
            <a:r>
              <a:rPr lang="en" sz="1800" b="1">
                <a:latin typeface="Lato"/>
                <a:ea typeface="Lato"/>
                <a:cs typeface="Lato"/>
                <a:sym typeface="Lato"/>
              </a:rPr>
              <a:t>Different degrees</a:t>
            </a:r>
            <a:endParaRPr sz="1800" b="1">
              <a:latin typeface="Lato"/>
              <a:ea typeface="Lato"/>
              <a:cs typeface="Lato"/>
              <a:sym typeface="Lato"/>
            </a:endParaRPr>
          </a:p>
        </p:txBody>
      </p:sp>
    </p:spTree>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3600" dirty="0" smtClean="0"/>
              <a:t>Bayes Classifier</a:t>
            </a:r>
            <a:endParaRPr lang="en-US" sz="3600" dirty="0"/>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2895824016"/>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0000"/>
                </a:solidFill>
              </a:rPr>
              <a:t>Introduction</a:t>
            </a:r>
            <a:endParaRPr lang="en-US" dirty="0">
              <a:solidFill>
                <a:srgbClr val="FF0000"/>
              </a:solidFill>
            </a:endParaRPr>
          </a:p>
        </p:txBody>
      </p:sp>
      <p:sp>
        <p:nvSpPr>
          <p:cNvPr id="3" name="Content Placeholder 2"/>
          <p:cNvSpPr>
            <a:spLocks noGrp="1"/>
          </p:cNvSpPr>
          <p:nvPr>
            <p:ph idx="1"/>
          </p:nvPr>
        </p:nvSpPr>
        <p:spPr/>
        <p:txBody>
          <a:bodyPr>
            <a:normAutofit lnSpcReduction="10000"/>
          </a:bodyPr>
          <a:lstStyle/>
          <a:p>
            <a:pPr marL="0" indent="0">
              <a:buNone/>
            </a:pPr>
            <a:r>
              <a:rPr lang="en-US" sz="2200" dirty="0">
                <a:solidFill>
                  <a:srgbClr val="0000FF"/>
                </a:solidFill>
              </a:rPr>
              <a:t>The KNN and decision tree classifiers provide definite answers as to whether the data belongs to certain class or not. Their classification could be right or wrong. There are some classifiers that provide a best guess or assign a probability to a dataset to be in a class. Indeed the probability theory forms the basis of many machine learning algorithms. Here we look at the ways the probability theory could be used to classify things. Naïve Bayes classifier is such a technique. It is called “naïve” because its formulation makes some naïve assumptions. </a:t>
            </a:r>
          </a:p>
          <a:p>
            <a:pPr marL="0" indent="0">
              <a:buNone/>
            </a:pPr>
            <a:endParaRPr lang="en-US" dirty="0"/>
          </a:p>
        </p:txBody>
      </p:sp>
    </p:spTree>
    <p:extLst>
      <p:ext uri="{BB962C8B-B14F-4D97-AF65-F5344CB8AC3E}">
        <p14:creationId xmlns:p14="http://schemas.microsoft.com/office/powerpoint/2010/main" val="3478070809"/>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9025" y="205979"/>
            <a:ext cx="7272339" cy="536319"/>
          </a:xfrm>
        </p:spPr>
        <p:txBody>
          <a:bodyPr/>
          <a:lstStyle/>
          <a:p>
            <a:endParaRPr lang="en-US" dirty="0"/>
          </a:p>
        </p:txBody>
      </p:sp>
      <p:sp>
        <p:nvSpPr>
          <p:cNvPr id="3" name="Content Placeholder 2"/>
          <p:cNvSpPr>
            <a:spLocks noGrp="1"/>
          </p:cNvSpPr>
          <p:nvPr>
            <p:ph idx="1"/>
          </p:nvPr>
        </p:nvSpPr>
        <p:spPr>
          <a:xfrm>
            <a:off x="247414" y="965090"/>
            <a:ext cx="8741952" cy="3736125"/>
          </a:xfrm>
        </p:spPr>
        <p:txBody>
          <a:bodyPr>
            <a:normAutofit/>
          </a:bodyPr>
          <a:lstStyle/>
          <a:p>
            <a:pPr marL="0" indent="0">
              <a:buNone/>
            </a:pPr>
            <a:r>
              <a:rPr lang="en-US" dirty="0">
                <a:solidFill>
                  <a:srgbClr val="0000FF"/>
                </a:solidFill>
                <a:latin typeface="Calibri"/>
                <a:cs typeface="Calibri"/>
              </a:rPr>
              <a:t>The </a:t>
            </a:r>
            <a:r>
              <a:rPr lang="en-US" dirty="0" err="1">
                <a:solidFill>
                  <a:srgbClr val="0000FF"/>
                </a:solidFill>
                <a:latin typeface="Calibri"/>
                <a:cs typeface="Calibri"/>
              </a:rPr>
              <a:t>Baysian</a:t>
            </a:r>
            <a:r>
              <a:rPr lang="en-US" dirty="0">
                <a:solidFill>
                  <a:srgbClr val="0000FF"/>
                </a:solidFill>
                <a:latin typeface="Calibri"/>
                <a:cs typeface="Calibri"/>
              </a:rPr>
              <a:t> learning method calculates explicit probabilities for hypothesis and selects the hypothesis with higher probability. </a:t>
            </a:r>
            <a:r>
              <a:rPr lang="en-US" dirty="0" smtClean="0">
                <a:solidFill>
                  <a:srgbClr val="0000FF"/>
                </a:solidFill>
                <a:latin typeface="Calibri"/>
                <a:cs typeface="Calibri"/>
              </a:rPr>
              <a:t>Figure 1 </a:t>
            </a:r>
            <a:r>
              <a:rPr lang="en-US" dirty="0">
                <a:solidFill>
                  <a:srgbClr val="0000FF"/>
                </a:solidFill>
                <a:latin typeface="Calibri"/>
                <a:cs typeface="Calibri"/>
              </a:rPr>
              <a:t>shows datasets with two classes of data. We have a measure of the probability of a new data point (</a:t>
            </a:r>
            <a:r>
              <a:rPr lang="en-US" dirty="0" err="1">
                <a:solidFill>
                  <a:srgbClr val="0000FF"/>
                </a:solidFill>
                <a:latin typeface="Calibri"/>
                <a:cs typeface="Calibri"/>
              </a:rPr>
              <a:t>x,y</a:t>
            </a:r>
            <a:r>
              <a:rPr lang="en-US" dirty="0">
                <a:solidFill>
                  <a:srgbClr val="0000FF"/>
                </a:solidFill>
                <a:latin typeface="Calibri"/>
                <a:cs typeface="Calibri"/>
              </a:rPr>
              <a:t>) belonging to class 1, which we call it p</a:t>
            </a:r>
            <a:r>
              <a:rPr lang="en-US" baseline="-25000" dirty="0">
                <a:solidFill>
                  <a:srgbClr val="0000FF"/>
                </a:solidFill>
                <a:latin typeface="Calibri"/>
                <a:cs typeface="Calibri"/>
              </a:rPr>
              <a:t>1</a:t>
            </a:r>
            <a:r>
              <a:rPr lang="en-US" dirty="0">
                <a:solidFill>
                  <a:srgbClr val="0000FF"/>
                </a:solidFill>
                <a:latin typeface="Calibri"/>
                <a:cs typeface="Calibri"/>
              </a:rPr>
              <a:t>(</a:t>
            </a:r>
            <a:r>
              <a:rPr lang="en-US" dirty="0" err="1">
                <a:solidFill>
                  <a:srgbClr val="0000FF"/>
                </a:solidFill>
                <a:latin typeface="Calibri"/>
                <a:cs typeface="Calibri"/>
              </a:rPr>
              <a:t>x,y</a:t>
            </a:r>
            <a:r>
              <a:rPr lang="en-US" dirty="0">
                <a:solidFill>
                  <a:srgbClr val="0000FF"/>
                </a:solidFill>
                <a:latin typeface="Calibri"/>
                <a:cs typeface="Calibri"/>
              </a:rPr>
              <a:t>), and a probability for the data point belonging to class 2, which we call it p</a:t>
            </a:r>
            <a:r>
              <a:rPr lang="en-US" baseline="-25000" dirty="0">
                <a:solidFill>
                  <a:srgbClr val="0000FF"/>
                </a:solidFill>
                <a:latin typeface="Calibri"/>
                <a:cs typeface="Calibri"/>
              </a:rPr>
              <a:t>2</a:t>
            </a:r>
            <a:r>
              <a:rPr lang="en-US" dirty="0">
                <a:solidFill>
                  <a:srgbClr val="0000FF"/>
                </a:solidFill>
                <a:latin typeface="Calibri"/>
                <a:cs typeface="Calibri"/>
              </a:rPr>
              <a:t>(</a:t>
            </a:r>
            <a:r>
              <a:rPr lang="en-US" dirty="0" err="1">
                <a:solidFill>
                  <a:srgbClr val="0000FF"/>
                </a:solidFill>
                <a:latin typeface="Calibri"/>
                <a:cs typeface="Calibri"/>
              </a:rPr>
              <a:t>x,y</a:t>
            </a:r>
            <a:r>
              <a:rPr lang="en-US" dirty="0">
                <a:solidFill>
                  <a:srgbClr val="0000FF"/>
                </a:solidFill>
                <a:latin typeface="Calibri"/>
                <a:cs typeface="Calibri"/>
              </a:rPr>
              <a:t>). To classify the data point we use the following rules</a:t>
            </a:r>
            <a:r>
              <a:rPr lang="en-US" dirty="0" smtClean="0">
                <a:solidFill>
                  <a:srgbClr val="0000FF"/>
                </a:solidFill>
                <a:latin typeface="Calibri"/>
                <a:cs typeface="Calibri"/>
              </a:rPr>
              <a:t>:</a:t>
            </a:r>
            <a:endParaRPr lang="en-US" dirty="0">
              <a:solidFill>
                <a:srgbClr val="0000FF"/>
              </a:solidFill>
              <a:latin typeface="Calibri"/>
              <a:cs typeface="Calibri"/>
            </a:endParaRPr>
          </a:p>
          <a:p>
            <a:pPr marL="0" indent="0">
              <a:buNone/>
            </a:pPr>
            <a:r>
              <a:rPr lang="en-US" dirty="0">
                <a:solidFill>
                  <a:srgbClr val="0000FF"/>
                </a:solidFill>
                <a:latin typeface="Calibri"/>
                <a:cs typeface="Calibri"/>
              </a:rPr>
              <a:t>If p</a:t>
            </a:r>
            <a:r>
              <a:rPr lang="en-US" baseline="-25000" dirty="0">
                <a:solidFill>
                  <a:srgbClr val="0000FF"/>
                </a:solidFill>
                <a:latin typeface="Calibri"/>
                <a:cs typeface="Calibri"/>
              </a:rPr>
              <a:t>1</a:t>
            </a:r>
            <a:r>
              <a:rPr lang="en-US" dirty="0">
                <a:solidFill>
                  <a:srgbClr val="0000FF"/>
                </a:solidFill>
                <a:latin typeface="Calibri"/>
                <a:cs typeface="Calibri"/>
              </a:rPr>
              <a:t>(</a:t>
            </a:r>
            <a:r>
              <a:rPr lang="en-US" dirty="0" err="1">
                <a:solidFill>
                  <a:srgbClr val="0000FF"/>
                </a:solidFill>
                <a:latin typeface="Calibri"/>
                <a:cs typeface="Calibri"/>
              </a:rPr>
              <a:t>x,y</a:t>
            </a:r>
            <a:r>
              <a:rPr lang="en-US" dirty="0">
                <a:solidFill>
                  <a:srgbClr val="0000FF"/>
                </a:solidFill>
                <a:latin typeface="Calibri"/>
                <a:cs typeface="Calibri"/>
              </a:rPr>
              <a:t>) &gt; p</a:t>
            </a:r>
            <a:r>
              <a:rPr lang="en-US" baseline="-25000" dirty="0">
                <a:solidFill>
                  <a:srgbClr val="0000FF"/>
                </a:solidFill>
                <a:latin typeface="Calibri"/>
                <a:cs typeface="Calibri"/>
              </a:rPr>
              <a:t>2</a:t>
            </a:r>
            <a:r>
              <a:rPr lang="en-US" dirty="0">
                <a:solidFill>
                  <a:srgbClr val="0000FF"/>
                </a:solidFill>
                <a:latin typeface="Calibri"/>
                <a:cs typeface="Calibri"/>
              </a:rPr>
              <a:t>(</a:t>
            </a:r>
            <a:r>
              <a:rPr lang="en-US" dirty="0" err="1">
                <a:solidFill>
                  <a:srgbClr val="0000FF"/>
                </a:solidFill>
                <a:latin typeface="Calibri"/>
                <a:cs typeface="Calibri"/>
              </a:rPr>
              <a:t>x,y</a:t>
            </a:r>
            <a:r>
              <a:rPr lang="en-US" dirty="0">
                <a:solidFill>
                  <a:srgbClr val="0000FF"/>
                </a:solidFill>
                <a:latin typeface="Calibri"/>
                <a:cs typeface="Calibri"/>
              </a:rPr>
              <a:t>) the class is 1</a:t>
            </a:r>
          </a:p>
          <a:p>
            <a:pPr marL="0" indent="0">
              <a:buNone/>
            </a:pPr>
            <a:r>
              <a:rPr lang="en-US" dirty="0">
                <a:solidFill>
                  <a:srgbClr val="0000FF"/>
                </a:solidFill>
                <a:latin typeface="Calibri"/>
                <a:cs typeface="Calibri"/>
              </a:rPr>
              <a:t>If p</a:t>
            </a:r>
            <a:r>
              <a:rPr lang="en-US" baseline="-25000" dirty="0">
                <a:solidFill>
                  <a:srgbClr val="0000FF"/>
                </a:solidFill>
                <a:latin typeface="Calibri"/>
                <a:cs typeface="Calibri"/>
              </a:rPr>
              <a:t>1</a:t>
            </a:r>
            <a:r>
              <a:rPr lang="en-US" dirty="0">
                <a:solidFill>
                  <a:srgbClr val="0000FF"/>
                </a:solidFill>
                <a:latin typeface="Calibri"/>
                <a:cs typeface="Calibri"/>
              </a:rPr>
              <a:t>(</a:t>
            </a:r>
            <a:r>
              <a:rPr lang="en-US" dirty="0" err="1">
                <a:solidFill>
                  <a:srgbClr val="0000FF"/>
                </a:solidFill>
                <a:latin typeface="Calibri"/>
                <a:cs typeface="Calibri"/>
              </a:rPr>
              <a:t>x’y</a:t>
            </a:r>
            <a:r>
              <a:rPr lang="en-US" dirty="0">
                <a:solidFill>
                  <a:srgbClr val="0000FF"/>
                </a:solidFill>
                <a:latin typeface="Calibri"/>
                <a:cs typeface="Calibri"/>
              </a:rPr>
              <a:t>) &lt; p</a:t>
            </a:r>
            <a:r>
              <a:rPr lang="en-US" baseline="-25000" dirty="0">
                <a:solidFill>
                  <a:srgbClr val="0000FF"/>
                </a:solidFill>
                <a:latin typeface="Calibri"/>
                <a:cs typeface="Calibri"/>
              </a:rPr>
              <a:t>2</a:t>
            </a:r>
            <a:r>
              <a:rPr lang="en-US" dirty="0">
                <a:solidFill>
                  <a:srgbClr val="0000FF"/>
                </a:solidFill>
                <a:latin typeface="Calibri"/>
                <a:cs typeface="Calibri"/>
              </a:rPr>
              <a:t>(</a:t>
            </a:r>
            <a:r>
              <a:rPr lang="en-US" dirty="0" err="1">
                <a:solidFill>
                  <a:srgbClr val="0000FF"/>
                </a:solidFill>
                <a:latin typeface="Calibri"/>
                <a:cs typeface="Calibri"/>
              </a:rPr>
              <a:t>x’y</a:t>
            </a:r>
            <a:r>
              <a:rPr lang="en-US" dirty="0">
                <a:solidFill>
                  <a:srgbClr val="0000FF"/>
                </a:solidFill>
                <a:latin typeface="Calibri"/>
                <a:cs typeface="Calibri"/>
              </a:rPr>
              <a:t>) the class is 2</a:t>
            </a:r>
            <a:r>
              <a:rPr lang="en-US" dirty="0" smtClean="0">
                <a:solidFill>
                  <a:srgbClr val="0000FF"/>
                </a:solidFill>
                <a:latin typeface="Calibri"/>
                <a:cs typeface="Calibri"/>
              </a:rPr>
              <a:t>.</a:t>
            </a:r>
            <a:endParaRPr lang="en-US" dirty="0">
              <a:solidFill>
                <a:srgbClr val="0000FF"/>
              </a:solidFill>
              <a:latin typeface="Calibri"/>
              <a:cs typeface="Calibri"/>
            </a:endParaRPr>
          </a:p>
          <a:p>
            <a:pPr marL="0" indent="0">
              <a:buNone/>
            </a:pPr>
            <a:r>
              <a:rPr lang="en-US" dirty="0">
                <a:solidFill>
                  <a:srgbClr val="0000FF"/>
                </a:solidFill>
                <a:latin typeface="Calibri"/>
                <a:cs typeface="Calibri"/>
              </a:rPr>
              <a:t>Simply, we choose the class with higher probability to be the class of the data point. This is Bayesian decision theory- choosing the decision with highest probability. </a:t>
            </a:r>
          </a:p>
          <a:p>
            <a:pPr marL="0" indent="0">
              <a:buNone/>
            </a:pPr>
            <a:r>
              <a:rPr lang="en-US" dirty="0">
                <a:solidFill>
                  <a:srgbClr val="0000FF"/>
                </a:solidFill>
                <a:latin typeface="Calibri"/>
                <a:cs typeface="Calibri"/>
              </a:rPr>
              <a:t> </a:t>
            </a:r>
          </a:p>
          <a:p>
            <a:pPr marL="0" indent="0">
              <a:buNone/>
            </a:pPr>
            <a:endParaRPr lang="en-US" dirty="0"/>
          </a:p>
        </p:txBody>
      </p:sp>
    </p:spTree>
    <p:extLst>
      <p:ext uri="{BB962C8B-B14F-4D97-AF65-F5344CB8AC3E}">
        <p14:creationId xmlns:p14="http://schemas.microsoft.com/office/powerpoint/2010/main" val="322252706"/>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3200" dirty="0" smtClean="0">
                <a:solidFill>
                  <a:srgbClr val="FF0000"/>
                </a:solidFill>
              </a:rPr>
              <a:t>Classification</a:t>
            </a:r>
            <a:endParaRPr lang="en-US" sz="3200" dirty="0">
              <a:solidFill>
                <a:srgbClr val="FF0000"/>
              </a:solidFill>
            </a:endParaRPr>
          </a:p>
        </p:txBody>
      </p:sp>
      <p:sp>
        <p:nvSpPr>
          <p:cNvPr id="8" name="Text Placeholder 7"/>
          <p:cNvSpPr>
            <a:spLocks noGrp="1"/>
          </p:cNvSpPr>
          <p:nvPr>
            <p:ph type="body" idx="1"/>
          </p:nvPr>
        </p:nvSpPr>
        <p:spPr/>
        <p:txBody>
          <a:bodyPr/>
          <a:lstStyle/>
          <a:p>
            <a:r>
              <a:rPr lang="en-US" dirty="0" smtClean="0">
                <a:solidFill>
                  <a:srgbClr val="FF0000"/>
                </a:solidFill>
              </a:rPr>
              <a:t>Probability Distributions</a:t>
            </a:r>
            <a:endParaRPr lang="en-US" dirty="0">
              <a:solidFill>
                <a:srgbClr val="FF0000"/>
              </a:solidFill>
            </a:endParaRPr>
          </a:p>
        </p:txBody>
      </p:sp>
      <p:sp>
        <p:nvSpPr>
          <p:cNvPr id="5" name="Content Placeholder 4"/>
          <p:cNvSpPr>
            <a:spLocks noGrp="1"/>
          </p:cNvSpPr>
          <p:nvPr>
            <p:ph sz="half" idx="2"/>
          </p:nvPr>
        </p:nvSpPr>
        <p:spPr/>
        <p:txBody>
          <a:bodyPr/>
          <a:lstStyle/>
          <a:p>
            <a:pPr marL="0" indent="0">
              <a:buNone/>
            </a:pPr>
            <a:r>
              <a:rPr lang="en-US" dirty="0" smtClean="0">
                <a:solidFill>
                  <a:srgbClr val="0000FF"/>
                </a:solidFill>
              </a:rPr>
              <a:t>Figure 1 shows two probability distributions with known parameters describing the distributions</a:t>
            </a:r>
            <a:endParaRPr lang="en-US" dirty="0">
              <a:solidFill>
                <a:srgbClr val="0000FF"/>
              </a:solidFill>
            </a:endParaRPr>
          </a:p>
        </p:txBody>
      </p:sp>
      <p:sp>
        <p:nvSpPr>
          <p:cNvPr id="9" name="Text Placeholder 8"/>
          <p:cNvSpPr>
            <a:spLocks noGrp="1"/>
          </p:cNvSpPr>
          <p:nvPr>
            <p:ph type="body" sz="quarter" idx="3"/>
          </p:nvPr>
        </p:nvSpPr>
        <p:spPr/>
        <p:txBody>
          <a:bodyPr/>
          <a:lstStyle/>
          <a:p>
            <a:r>
              <a:rPr lang="en-US" dirty="0" smtClean="0">
                <a:solidFill>
                  <a:srgbClr val="FF0000"/>
                </a:solidFill>
              </a:rPr>
              <a:t>Figure 1</a:t>
            </a:r>
            <a:endParaRPr lang="en-US" dirty="0">
              <a:solidFill>
                <a:srgbClr val="FF0000"/>
              </a:solidFill>
            </a:endParaRPr>
          </a:p>
        </p:txBody>
      </p:sp>
      <p:pic>
        <p:nvPicPr>
          <p:cNvPr id="7" name="Content Placeholder 6" descr="junk31.png"/>
          <p:cNvPicPr>
            <a:picLocks noGrp="1" noChangeAspect="1"/>
          </p:cNvPicPr>
          <p:nvPr>
            <p:ph sz="quarter" idx="4"/>
          </p:nvPr>
        </p:nvPicPr>
        <p:blipFill>
          <a:blip r:embed="rId2">
            <a:extLst>
              <a:ext uri="{28A0092B-C50C-407E-A947-70E740481C1C}">
                <a14:useLocalDpi xmlns:a14="http://schemas.microsoft.com/office/drawing/2010/main" val="0"/>
              </a:ext>
            </a:extLst>
          </a:blip>
          <a:srcRect t="-13569" b="-13569"/>
          <a:stretch>
            <a:fillRect/>
          </a:stretch>
        </p:blipFill>
        <p:spPr/>
      </p:pic>
    </p:spTree>
    <p:extLst>
      <p:ext uri="{BB962C8B-B14F-4D97-AF65-F5344CB8AC3E}">
        <p14:creationId xmlns:p14="http://schemas.microsoft.com/office/powerpoint/2010/main" val="2413034810"/>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600" dirty="0" smtClean="0">
                <a:solidFill>
                  <a:srgbClr val="FF0000"/>
                </a:solidFill>
              </a:rPr>
              <a:t>The Bayesian Method</a:t>
            </a:r>
            <a:endParaRPr lang="en-US" sz="3600" dirty="0">
              <a:solidFill>
                <a:srgbClr val="FF0000"/>
              </a:solidFill>
            </a:endParaRPr>
          </a:p>
        </p:txBody>
      </p:sp>
      <p:sp>
        <p:nvSpPr>
          <p:cNvPr id="3" name="Content Placeholder 2"/>
          <p:cNvSpPr>
            <a:spLocks noGrp="1"/>
          </p:cNvSpPr>
          <p:nvPr>
            <p:ph idx="1"/>
          </p:nvPr>
        </p:nvSpPr>
        <p:spPr>
          <a:xfrm>
            <a:off x="148448" y="1200151"/>
            <a:ext cx="8840918" cy="3394472"/>
          </a:xfrm>
        </p:spPr>
        <p:txBody>
          <a:bodyPr/>
          <a:lstStyle/>
          <a:p>
            <a:pPr marL="0" indent="0">
              <a:buNone/>
            </a:pPr>
            <a:r>
              <a:rPr lang="en-US" dirty="0" smtClean="0">
                <a:solidFill>
                  <a:srgbClr val="0000FF"/>
                </a:solidFill>
                <a:latin typeface="Calibri"/>
                <a:cs typeface="Calibri"/>
              </a:rPr>
              <a:t>The premise of the Bayesian method is that probability statements are not limited to data but can be made for models themselves. Inferences are made by producing Probability </a:t>
            </a:r>
            <a:r>
              <a:rPr lang="en-US" dirty="0">
                <a:solidFill>
                  <a:srgbClr val="0000FF"/>
                </a:solidFill>
                <a:latin typeface="Calibri"/>
                <a:cs typeface="Calibri"/>
              </a:rPr>
              <a:t>D</a:t>
            </a:r>
            <a:r>
              <a:rPr lang="en-US" dirty="0" smtClean="0">
                <a:solidFill>
                  <a:srgbClr val="0000FF"/>
                </a:solidFill>
                <a:latin typeface="Calibri"/>
                <a:cs typeface="Calibri"/>
              </a:rPr>
              <a:t>ensity </a:t>
            </a:r>
            <a:r>
              <a:rPr lang="en-US" dirty="0">
                <a:solidFill>
                  <a:srgbClr val="0000FF"/>
                </a:solidFill>
                <a:latin typeface="Calibri"/>
                <a:cs typeface="Calibri"/>
              </a:rPr>
              <a:t>F</a:t>
            </a:r>
            <a:r>
              <a:rPr lang="en-US" dirty="0" smtClean="0">
                <a:solidFill>
                  <a:srgbClr val="0000FF"/>
                </a:solidFill>
                <a:latin typeface="Calibri"/>
                <a:cs typeface="Calibri"/>
              </a:rPr>
              <a:t>unctions (PDFs). Model parameters are treated as random variables. Bayesian methods give optimal results given all the available information.</a:t>
            </a:r>
          </a:p>
          <a:p>
            <a:pPr marL="0" indent="0">
              <a:buNone/>
            </a:pPr>
            <a:endParaRPr lang="en-US" dirty="0">
              <a:solidFill>
                <a:srgbClr val="0000FF"/>
              </a:solidFill>
            </a:endParaRPr>
          </a:p>
        </p:txBody>
      </p:sp>
    </p:spTree>
    <p:extLst>
      <p:ext uri="{BB962C8B-B14F-4D97-AF65-F5344CB8AC3E}">
        <p14:creationId xmlns:p14="http://schemas.microsoft.com/office/powerpoint/2010/main" val="462070068"/>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448" y="205979"/>
            <a:ext cx="8995552" cy="709521"/>
          </a:xfrm>
        </p:spPr>
        <p:txBody>
          <a:bodyPr>
            <a:normAutofit/>
          </a:bodyPr>
          <a:lstStyle/>
          <a:p>
            <a:r>
              <a:rPr lang="en-US" sz="2400" dirty="0" smtClean="0">
                <a:solidFill>
                  <a:srgbClr val="FF0000"/>
                </a:solidFill>
              </a:rPr>
              <a:t>Difference between Classical and Bayesian Approaches</a:t>
            </a:r>
            <a:endParaRPr lang="en-US" sz="2400" dirty="0">
              <a:solidFill>
                <a:srgbClr val="FF0000"/>
              </a:solidFill>
            </a:endParaRPr>
          </a:p>
        </p:txBody>
      </p:sp>
      <p:sp>
        <p:nvSpPr>
          <p:cNvPr id="3" name="Content Placeholder 2"/>
          <p:cNvSpPr>
            <a:spLocks noGrp="1"/>
          </p:cNvSpPr>
          <p:nvPr>
            <p:ph idx="1"/>
          </p:nvPr>
        </p:nvSpPr>
        <p:spPr>
          <a:xfrm>
            <a:off x="808623" y="1091626"/>
            <a:ext cx="7272339" cy="3243193"/>
          </a:xfrm>
        </p:spPr>
        <p:txBody>
          <a:bodyPr>
            <a:normAutofit/>
          </a:bodyPr>
          <a:lstStyle/>
          <a:p>
            <a:pPr marL="0" indent="0">
              <a:buNone/>
            </a:pPr>
            <a:r>
              <a:rPr lang="en-US" dirty="0" smtClean="0">
                <a:solidFill>
                  <a:srgbClr val="0000FF"/>
                </a:solidFill>
                <a:latin typeface="Calibri"/>
                <a:cs typeface="Calibri"/>
              </a:rPr>
              <a:t>The classical and Bayesian techniques are both concerned with the data likelihood function. In classical statistics the data likelihood function is used to find model parameters that yield the highest data likelihood. The data likelihood cannot be interpreted as a probability density function for model parameters. However, the  Bayesian method extends the concept of data likelihood function by adding extra prior information to the analysis and assigning PDFs to all model parameters and models themselves.  </a:t>
            </a:r>
          </a:p>
          <a:p>
            <a:pPr marL="0" indent="0">
              <a:buNone/>
            </a:pPr>
            <a:r>
              <a:rPr lang="en-US" dirty="0" smtClean="0">
                <a:solidFill>
                  <a:srgbClr val="0000FF"/>
                </a:solidFill>
                <a:latin typeface="Calibri"/>
                <a:cs typeface="Calibri"/>
              </a:rPr>
              <a:t>The Bayesian method is able to provide a full probabilistic framework for data analysis.</a:t>
            </a:r>
            <a:endParaRPr lang="en-US" dirty="0">
              <a:solidFill>
                <a:srgbClr val="0000FF"/>
              </a:solidFill>
              <a:latin typeface="Calibri"/>
              <a:cs typeface="Calibri"/>
            </a:endParaRPr>
          </a:p>
        </p:txBody>
      </p:sp>
    </p:spTree>
    <p:extLst>
      <p:ext uri="{BB962C8B-B14F-4D97-AF65-F5344CB8AC3E}">
        <p14:creationId xmlns:p14="http://schemas.microsoft.com/office/powerpoint/2010/main" val="3401874417"/>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9025" y="205978"/>
            <a:ext cx="7272339" cy="695813"/>
          </a:xfrm>
        </p:spPr>
        <p:txBody>
          <a:bodyPr/>
          <a:lstStyle/>
          <a:p>
            <a:r>
              <a:rPr lang="en-US" sz="3200" dirty="0" smtClean="0">
                <a:solidFill>
                  <a:srgbClr val="FF0000"/>
                </a:solidFill>
              </a:rPr>
              <a:t>Machine Learning: A History</a:t>
            </a:r>
            <a:endParaRPr lang="en-US" sz="3200" dirty="0">
              <a:solidFill>
                <a:srgbClr val="FF0000"/>
              </a:solidFill>
            </a:endParaRPr>
          </a:p>
        </p:txBody>
      </p:sp>
      <p:sp>
        <p:nvSpPr>
          <p:cNvPr id="3" name="Content Placeholder 2"/>
          <p:cNvSpPr>
            <a:spLocks noGrp="1"/>
          </p:cNvSpPr>
          <p:nvPr>
            <p:ph idx="1"/>
          </p:nvPr>
        </p:nvSpPr>
        <p:spPr>
          <a:xfrm>
            <a:off x="1089025" y="901792"/>
            <a:ext cx="7272339" cy="3692831"/>
          </a:xfrm>
        </p:spPr>
        <p:txBody>
          <a:bodyPr>
            <a:noAutofit/>
          </a:bodyPr>
          <a:lstStyle/>
          <a:p>
            <a:pPr marL="0" indent="0">
              <a:buNone/>
            </a:pPr>
            <a:r>
              <a:rPr lang="en-US" sz="1600" dirty="0" smtClean="0">
                <a:solidFill>
                  <a:srgbClr val="0000FF"/>
                </a:solidFill>
              </a:rPr>
              <a:t>This all started in 1959 when Arthur Samuel first defined ML as “a field of study that gives computers the ability to learn without being explicitly programmed”. </a:t>
            </a:r>
            <a:endParaRPr lang="en-US" sz="1600" dirty="0">
              <a:solidFill>
                <a:srgbClr val="0000FF"/>
              </a:solidFill>
            </a:endParaRPr>
          </a:p>
          <a:p>
            <a:pPr marL="0" indent="0">
              <a:buNone/>
            </a:pPr>
            <a:r>
              <a:rPr lang="en-US" sz="1600" dirty="0" smtClean="0">
                <a:solidFill>
                  <a:srgbClr val="0000FF"/>
                </a:solidFill>
              </a:rPr>
              <a:t>Tom Mitchell provided an analytic definition: “A computer program is said to learn from experience E with respect to some class of tasks T and performance measure P, if its performance at tasks in T, as measured by P, improves with experience E”. </a:t>
            </a:r>
          </a:p>
          <a:p>
            <a:pPr marL="0" indent="0">
              <a:buNone/>
            </a:pPr>
            <a:r>
              <a:rPr lang="en-US" sz="1600" dirty="0" smtClean="0">
                <a:solidFill>
                  <a:srgbClr val="0000FF"/>
                </a:solidFill>
              </a:rPr>
              <a:t>As a scientific field ML grew out of Artificial Intelligence (AI). Some researchers were interested in having machines learn from the data. This was termed “neural networks”. These were mainly perceptron that were found to be generalized linear models of statistics. Between 1980s and 1990s ML based on statistics was out of favor with the researchers invented  back propagation.</a:t>
            </a:r>
          </a:p>
          <a:p>
            <a:pPr marL="0" indent="0">
              <a:buNone/>
            </a:pPr>
            <a:endParaRPr lang="en-US" sz="1600" dirty="0">
              <a:solidFill>
                <a:srgbClr val="0000FF"/>
              </a:solidFill>
            </a:endParaRPr>
          </a:p>
          <a:p>
            <a:pPr marL="0" indent="0">
              <a:buNone/>
            </a:pPr>
            <a:endParaRPr lang="en-US" sz="1600" dirty="0">
              <a:solidFill>
                <a:srgbClr val="0000FF"/>
              </a:solidFill>
            </a:endParaRPr>
          </a:p>
        </p:txBody>
      </p:sp>
    </p:spTree>
    <p:extLst>
      <p:ext uri="{BB962C8B-B14F-4D97-AF65-F5344CB8AC3E}">
        <p14:creationId xmlns:p14="http://schemas.microsoft.com/office/powerpoint/2010/main" val="3023501821"/>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486832"/>
          </a:xfrm>
        </p:spPr>
        <p:txBody>
          <a:bodyPr>
            <a:normAutofit fontScale="90000"/>
          </a:bodyPr>
          <a:lstStyle/>
          <a:p>
            <a:r>
              <a:rPr lang="en-US" sz="3200" dirty="0" smtClean="0">
                <a:solidFill>
                  <a:srgbClr val="FF0000"/>
                </a:solidFill>
              </a:rPr>
              <a:t>Example # 1: Conditional Probability</a:t>
            </a:r>
            <a:endParaRPr lang="en-US" sz="3200" dirty="0">
              <a:solidFill>
                <a:srgbClr val="FF0000"/>
              </a:solidFill>
            </a:endParaRPr>
          </a:p>
        </p:txBody>
      </p:sp>
      <p:sp>
        <p:nvSpPr>
          <p:cNvPr id="3" name="Content Placeholder 2"/>
          <p:cNvSpPr>
            <a:spLocks noGrp="1"/>
          </p:cNvSpPr>
          <p:nvPr>
            <p:ph idx="1"/>
          </p:nvPr>
        </p:nvSpPr>
        <p:spPr>
          <a:xfrm>
            <a:off x="197932" y="779413"/>
            <a:ext cx="8758447" cy="3398887"/>
          </a:xfrm>
        </p:spPr>
        <p:txBody>
          <a:bodyPr>
            <a:normAutofit/>
          </a:bodyPr>
          <a:lstStyle/>
          <a:p>
            <a:pPr marL="0" indent="0">
              <a:buNone/>
            </a:pPr>
            <a:r>
              <a:rPr lang="en-US" sz="2000" dirty="0">
                <a:solidFill>
                  <a:srgbClr val="0000FF"/>
                </a:solidFill>
              </a:rPr>
              <a:t>Let’s assume we have a jar containing seven stones. Three of these stones are grey and four are black. The chance of randomly selecting a grey stone is </a:t>
            </a:r>
            <a:r>
              <a:rPr lang="en-US" sz="2000" i="1" dirty="0" smtClean="0">
                <a:solidFill>
                  <a:srgbClr val="0000FF"/>
                </a:solidFill>
              </a:rPr>
              <a:t>p(grey)=</a:t>
            </a:r>
            <a:r>
              <a:rPr lang="en-US" sz="2000" i="1" dirty="0">
                <a:solidFill>
                  <a:srgbClr val="0000FF"/>
                </a:solidFill>
              </a:rPr>
              <a:t>3/7</a:t>
            </a:r>
            <a:r>
              <a:rPr lang="en-US" sz="2000" dirty="0">
                <a:solidFill>
                  <a:srgbClr val="0000FF"/>
                </a:solidFill>
              </a:rPr>
              <a:t> while selecting a black stone is </a:t>
            </a:r>
            <a:r>
              <a:rPr lang="en-US" sz="2000" i="1" dirty="0" smtClean="0">
                <a:solidFill>
                  <a:srgbClr val="0000FF"/>
                </a:solidFill>
              </a:rPr>
              <a:t>p(black)= </a:t>
            </a:r>
            <a:r>
              <a:rPr lang="en-US" sz="2000" i="1" dirty="0">
                <a:solidFill>
                  <a:srgbClr val="0000FF"/>
                </a:solidFill>
              </a:rPr>
              <a:t>4/7</a:t>
            </a:r>
            <a:r>
              <a:rPr lang="en-US" sz="2000" dirty="0">
                <a:solidFill>
                  <a:srgbClr val="0000FF"/>
                </a:solidFill>
              </a:rPr>
              <a:t>. Now, we divide these into two buckets. What is the probability of drawing a grey stone from bucket B? This is known as </a:t>
            </a:r>
            <a:r>
              <a:rPr lang="en-US" sz="2000" dirty="0">
                <a:solidFill>
                  <a:srgbClr val="FF0000"/>
                </a:solidFill>
              </a:rPr>
              <a:t>conditional probability</a:t>
            </a:r>
            <a:r>
              <a:rPr lang="en-US" sz="2000" dirty="0"/>
              <a:t>. </a:t>
            </a:r>
            <a:r>
              <a:rPr lang="en-US" sz="2000" dirty="0">
                <a:solidFill>
                  <a:srgbClr val="0000FF"/>
                </a:solidFill>
              </a:rPr>
              <a:t>We are calculating the probability of a grey stone, given that the unknown stone is coming from bucket B. We can write this as </a:t>
            </a:r>
            <a:r>
              <a:rPr lang="en-US" sz="2000" i="1" dirty="0" smtClean="0">
                <a:solidFill>
                  <a:srgbClr val="0000FF"/>
                </a:solidFill>
              </a:rPr>
              <a:t>P(grey |</a:t>
            </a:r>
            <a:r>
              <a:rPr lang="en-US" sz="2000" i="1" dirty="0" err="1" smtClean="0">
                <a:solidFill>
                  <a:srgbClr val="0000FF"/>
                </a:solidFill>
              </a:rPr>
              <a:t>bucke</a:t>
            </a:r>
            <a:r>
              <a:rPr lang="en-US" sz="2000" i="1" dirty="0" smtClean="0">
                <a:solidFill>
                  <a:srgbClr val="0000FF"/>
                </a:solidFill>
              </a:rPr>
              <a:t>𝑡 </a:t>
            </a:r>
            <a:r>
              <a:rPr lang="en-US" sz="2000" i="1" dirty="0">
                <a:solidFill>
                  <a:srgbClr val="0000FF"/>
                </a:solidFill>
              </a:rPr>
              <a:t>B)</a:t>
            </a:r>
            <a:r>
              <a:rPr lang="en-US" sz="2000" dirty="0">
                <a:solidFill>
                  <a:srgbClr val="0000FF"/>
                </a:solidFill>
              </a:rPr>
              <a:t>, which is read as “the probability of grey given bucket B”.  It is easy to find </a:t>
            </a:r>
            <a:r>
              <a:rPr lang="en-US" sz="2000" i="1" dirty="0" smtClean="0">
                <a:solidFill>
                  <a:srgbClr val="0000FF"/>
                </a:solidFill>
              </a:rPr>
              <a:t>p(grey | bucket A)= </a:t>
            </a:r>
            <a:r>
              <a:rPr lang="en-US" sz="2000" i="1" dirty="0">
                <a:solidFill>
                  <a:srgbClr val="0000FF"/>
                </a:solidFill>
              </a:rPr>
              <a:t>2/4</a:t>
            </a:r>
            <a:r>
              <a:rPr lang="en-US" sz="2000" dirty="0">
                <a:solidFill>
                  <a:srgbClr val="0000FF"/>
                </a:solidFill>
              </a:rPr>
              <a:t> and </a:t>
            </a:r>
            <a:r>
              <a:rPr lang="en-US" sz="2000" i="1" dirty="0" smtClean="0">
                <a:solidFill>
                  <a:srgbClr val="0000FF"/>
                </a:solidFill>
              </a:rPr>
              <a:t>p(grey | bucket B)= </a:t>
            </a:r>
            <a:r>
              <a:rPr lang="en-US" sz="2000" i="1" dirty="0">
                <a:solidFill>
                  <a:srgbClr val="0000FF"/>
                </a:solidFill>
              </a:rPr>
              <a:t>1/3.</a:t>
            </a:r>
            <a:r>
              <a:rPr lang="en-US" sz="2000" dirty="0">
                <a:solidFill>
                  <a:srgbClr val="0000FF"/>
                </a:solidFill>
              </a:rPr>
              <a:t> In other words, we can say</a:t>
            </a:r>
          </a:p>
          <a:p>
            <a:pPr marL="0" indent="0">
              <a:buNone/>
            </a:pPr>
            <a:endParaRPr lang="en-US" dirty="0"/>
          </a:p>
        </p:txBody>
      </p:sp>
      <p:pic>
        <p:nvPicPr>
          <p:cNvPr id="4" name="Picture 3" descr="junk3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56086" y="4206129"/>
            <a:ext cx="4693388" cy="773477"/>
          </a:xfrm>
          <a:prstGeom prst="rect">
            <a:avLst/>
          </a:prstGeom>
        </p:spPr>
      </p:pic>
    </p:spTree>
    <p:extLst>
      <p:ext uri="{BB962C8B-B14F-4D97-AF65-F5344CB8AC3E}">
        <p14:creationId xmlns:p14="http://schemas.microsoft.com/office/powerpoint/2010/main" val="2753483412"/>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solidFill>
                  <a:srgbClr val="FF0000"/>
                </a:solidFill>
              </a:rPr>
              <a:t>Example</a:t>
            </a:r>
            <a:endParaRPr lang="en-US" dirty="0">
              <a:solidFill>
                <a:srgbClr val="FF0000"/>
              </a:solidFill>
            </a:endParaRPr>
          </a:p>
        </p:txBody>
      </p:sp>
      <p:sp>
        <p:nvSpPr>
          <p:cNvPr id="5" name="Text Placeholder 4"/>
          <p:cNvSpPr>
            <a:spLocks noGrp="1"/>
          </p:cNvSpPr>
          <p:nvPr>
            <p:ph type="body" idx="1"/>
          </p:nvPr>
        </p:nvSpPr>
        <p:spPr>
          <a:xfrm>
            <a:off x="209786" y="939894"/>
            <a:ext cx="4040188" cy="704408"/>
          </a:xfrm>
        </p:spPr>
        <p:txBody>
          <a:bodyPr>
            <a:normAutofit fontScale="40000" lnSpcReduction="20000"/>
          </a:bodyPr>
          <a:lstStyle/>
          <a:p>
            <a:r>
              <a:rPr lang="en-US" dirty="0" smtClean="0">
                <a:solidFill>
                  <a:srgbClr val="FF0000"/>
                </a:solidFill>
              </a:rPr>
              <a:t>Collection of seven stones that are grey and black. If we randomly select a stone from this set, the probability that it will be grey or black stone is 3/7 and 4/7 respectively </a:t>
            </a:r>
            <a:endParaRPr lang="en-US" dirty="0">
              <a:solidFill>
                <a:srgbClr val="FF0000"/>
              </a:solidFill>
            </a:endParaRPr>
          </a:p>
        </p:txBody>
      </p:sp>
      <p:pic>
        <p:nvPicPr>
          <p:cNvPr id="9" name="Content Placeholder 8" descr="junk39.png"/>
          <p:cNvPicPr>
            <a:picLocks noGrp="1" noChangeAspect="1"/>
          </p:cNvPicPr>
          <p:nvPr>
            <p:ph sz="half" idx="2"/>
          </p:nvPr>
        </p:nvPicPr>
        <p:blipFill>
          <a:blip r:embed="rId2">
            <a:extLst>
              <a:ext uri="{28A0092B-C50C-407E-A947-70E740481C1C}">
                <a14:useLocalDpi xmlns:a14="http://schemas.microsoft.com/office/drawing/2010/main" val="0"/>
              </a:ext>
            </a:extLst>
          </a:blip>
          <a:srcRect t="-66964" b="-66964"/>
          <a:stretch>
            <a:fillRect/>
          </a:stretch>
        </p:blipFill>
        <p:spPr/>
      </p:pic>
      <p:sp>
        <p:nvSpPr>
          <p:cNvPr id="7" name="Text Placeholder 6"/>
          <p:cNvSpPr>
            <a:spLocks noGrp="1"/>
          </p:cNvSpPr>
          <p:nvPr>
            <p:ph type="body" sz="quarter" idx="3"/>
          </p:nvPr>
        </p:nvSpPr>
        <p:spPr/>
        <p:txBody>
          <a:bodyPr>
            <a:normAutofit/>
          </a:bodyPr>
          <a:lstStyle/>
          <a:p>
            <a:r>
              <a:rPr lang="en-US" sz="1400" dirty="0" smtClean="0">
                <a:solidFill>
                  <a:srgbClr val="FF0000"/>
                </a:solidFill>
              </a:rPr>
              <a:t>Seven stones divided in two buckets</a:t>
            </a:r>
            <a:endParaRPr lang="en-US" sz="1400" dirty="0">
              <a:solidFill>
                <a:srgbClr val="FF0000"/>
              </a:solidFill>
            </a:endParaRPr>
          </a:p>
        </p:txBody>
      </p:sp>
      <p:pic>
        <p:nvPicPr>
          <p:cNvPr id="10" name="Content Placeholder 9" descr="junk41.png"/>
          <p:cNvPicPr>
            <a:picLocks noGrp="1" noChangeAspect="1"/>
          </p:cNvPicPr>
          <p:nvPr>
            <p:ph sz="quarter" idx="4"/>
          </p:nvPr>
        </p:nvPicPr>
        <p:blipFill>
          <a:blip r:embed="rId3">
            <a:extLst>
              <a:ext uri="{28A0092B-C50C-407E-A947-70E740481C1C}">
                <a14:useLocalDpi xmlns:a14="http://schemas.microsoft.com/office/drawing/2010/main" val="0"/>
              </a:ext>
            </a:extLst>
          </a:blip>
          <a:srcRect t="-78877" b="-78877"/>
          <a:stretch>
            <a:fillRect/>
          </a:stretch>
        </p:blipFill>
        <p:spPr/>
      </p:pic>
    </p:spTree>
    <p:extLst>
      <p:ext uri="{BB962C8B-B14F-4D97-AF65-F5344CB8AC3E}">
        <p14:creationId xmlns:p14="http://schemas.microsoft.com/office/powerpoint/2010/main" val="2385313069"/>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474461"/>
          </a:xfrm>
        </p:spPr>
        <p:txBody>
          <a:bodyPr>
            <a:normAutofit fontScale="90000"/>
          </a:bodyPr>
          <a:lstStyle/>
          <a:p>
            <a:r>
              <a:rPr lang="en-US" sz="3200" dirty="0" smtClean="0">
                <a:solidFill>
                  <a:srgbClr val="FF0000"/>
                </a:solidFill>
              </a:rPr>
              <a:t>Expression of Bayes Probability</a:t>
            </a:r>
            <a:endParaRPr lang="en-US" sz="3200" dirty="0">
              <a:solidFill>
                <a:srgbClr val="FF0000"/>
              </a:solidFill>
            </a:endParaRPr>
          </a:p>
        </p:txBody>
      </p:sp>
      <p:sp>
        <p:nvSpPr>
          <p:cNvPr id="3" name="Content Placeholder 2"/>
          <p:cNvSpPr>
            <a:spLocks noGrp="1"/>
          </p:cNvSpPr>
          <p:nvPr>
            <p:ph idx="1"/>
          </p:nvPr>
        </p:nvSpPr>
        <p:spPr>
          <a:xfrm>
            <a:off x="457200" y="787932"/>
            <a:ext cx="8229600" cy="4049371"/>
          </a:xfrm>
        </p:spPr>
        <p:txBody>
          <a:bodyPr>
            <a:normAutofit fontScale="92500" lnSpcReduction="10000"/>
          </a:bodyPr>
          <a:lstStyle/>
          <a:p>
            <a:pPr marL="0" indent="0">
              <a:buNone/>
            </a:pPr>
            <a:r>
              <a:rPr lang="en-US" sz="2000" dirty="0" smtClean="0">
                <a:solidFill>
                  <a:srgbClr val="0000FF"/>
                </a:solidFill>
              </a:rPr>
              <a:t>Which is calculated as</a:t>
            </a:r>
          </a:p>
          <a:p>
            <a:pPr marL="0" indent="0">
              <a:buNone/>
            </a:pPr>
            <a:endParaRPr lang="en-US" dirty="0" smtClean="0">
              <a:solidFill>
                <a:srgbClr val="0000FF"/>
              </a:solidFill>
            </a:endParaRPr>
          </a:p>
          <a:p>
            <a:pPr marL="0" indent="0">
              <a:buNone/>
            </a:pPr>
            <a:endParaRPr lang="en-US" sz="2000" dirty="0" smtClean="0">
              <a:solidFill>
                <a:srgbClr val="0000FF"/>
              </a:solidFill>
            </a:endParaRPr>
          </a:p>
          <a:p>
            <a:pPr marL="0" indent="0">
              <a:buNone/>
            </a:pPr>
            <a:r>
              <a:rPr lang="en-US" sz="2000" dirty="0" smtClean="0">
                <a:solidFill>
                  <a:srgbClr val="0000FF"/>
                </a:solidFill>
              </a:rPr>
              <a:t>Therefore</a:t>
            </a:r>
          </a:p>
          <a:p>
            <a:pPr marL="0" indent="0">
              <a:buNone/>
            </a:pPr>
            <a:endParaRPr lang="en-US" dirty="0" smtClean="0">
              <a:solidFill>
                <a:srgbClr val="0000FF"/>
              </a:solidFill>
            </a:endParaRPr>
          </a:p>
          <a:p>
            <a:pPr marL="0" indent="0">
              <a:buNone/>
            </a:pPr>
            <a:endParaRPr lang="en-US" sz="2000" dirty="0">
              <a:solidFill>
                <a:srgbClr val="0000FF"/>
              </a:solidFill>
            </a:endParaRPr>
          </a:p>
          <a:p>
            <a:pPr marL="0" indent="0">
              <a:buNone/>
            </a:pPr>
            <a:r>
              <a:rPr lang="en-US" sz="2000" dirty="0" smtClean="0">
                <a:solidFill>
                  <a:srgbClr val="0000FF"/>
                </a:solidFill>
              </a:rPr>
              <a:t>Bayes </a:t>
            </a:r>
            <a:r>
              <a:rPr lang="en-US" sz="2000" dirty="0">
                <a:solidFill>
                  <a:srgbClr val="0000FF"/>
                </a:solidFill>
              </a:rPr>
              <a:t>rule tells us how to swap the symbols in a conditional probability statement. If we have </a:t>
            </a:r>
            <a:r>
              <a:rPr lang="en-US" sz="2000" i="1" dirty="0">
                <a:solidFill>
                  <a:srgbClr val="0000FF"/>
                </a:solidFill>
              </a:rPr>
              <a:t>p(</a:t>
            </a:r>
            <a:r>
              <a:rPr lang="en-US" sz="2000" i="1" dirty="0" err="1">
                <a:solidFill>
                  <a:srgbClr val="0000FF"/>
                </a:solidFill>
              </a:rPr>
              <a:t>x|c</a:t>
            </a:r>
            <a:r>
              <a:rPr lang="en-US" sz="2000" i="1" dirty="0" smtClean="0">
                <a:solidFill>
                  <a:srgbClr val="0000FF"/>
                </a:solidFill>
              </a:rPr>
              <a:t>) </a:t>
            </a:r>
            <a:r>
              <a:rPr lang="en-US" sz="2000" dirty="0" smtClean="0">
                <a:solidFill>
                  <a:srgbClr val="0000FF"/>
                </a:solidFill>
              </a:rPr>
              <a:t>but </a:t>
            </a:r>
            <a:r>
              <a:rPr lang="en-US" sz="2000" dirty="0">
                <a:solidFill>
                  <a:srgbClr val="0000FF"/>
                </a:solidFill>
              </a:rPr>
              <a:t>want to have </a:t>
            </a:r>
            <a:r>
              <a:rPr lang="en-US" sz="2000" i="1" dirty="0">
                <a:solidFill>
                  <a:srgbClr val="0000FF"/>
                </a:solidFill>
              </a:rPr>
              <a:t>p(</a:t>
            </a:r>
            <a:r>
              <a:rPr lang="en-US" sz="2000" i="1" dirty="0" err="1">
                <a:solidFill>
                  <a:srgbClr val="0000FF"/>
                </a:solidFill>
              </a:rPr>
              <a:t>c|x</a:t>
            </a:r>
            <a:r>
              <a:rPr lang="en-US" sz="2000" i="1" dirty="0">
                <a:solidFill>
                  <a:srgbClr val="0000FF"/>
                </a:solidFill>
              </a:rPr>
              <a:t>)</a:t>
            </a:r>
            <a:r>
              <a:rPr lang="en-US" sz="2000" dirty="0">
                <a:solidFill>
                  <a:srgbClr val="0000FF"/>
                </a:solidFill>
              </a:rPr>
              <a:t>, we use the following formula</a:t>
            </a:r>
          </a:p>
          <a:p>
            <a:pPr marL="0" indent="0">
              <a:buNone/>
            </a:pPr>
            <a:endParaRPr lang="en-US" dirty="0" smtClean="0">
              <a:solidFill>
                <a:srgbClr val="0000FF"/>
              </a:solidFill>
            </a:endParaRPr>
          </a:p>
          <a:p>
            <a:pPr marL="0" indent="0">
              <a:buNone/>
            </a:pPr>
            <a:endParaRPr lang="en-US" sz="2000" dirty="0" smtClean="0">
              <a:solidFill>
                <a:srgbClr val="0000FF"/>
              </a:solidFill>
            </a:endParaRPr>
          </a:p>
          <a:p>
            <a:pPr marL="0" indent="0">
              <a:buNone/>
            </a:pPr>
            <a:r>
              <a:rPr lang="en-US" sz="2000" dirty="0" smtClean="0">
                <a:solidFill>
                  <a:srgbClr val="0000FF"/>
                </a:solidFill>
              </a:rPr>
              <a:t>which </a:t>
            </a:r>
            <a:r>
              <a:rPr lang="en-US" sz="2000" dirty="0">
                <a:solidFill>
                  <a:srgbClr val="0000FF"/>
                </a:solidFill>
              </a:rPr>
              <a:t>is just another way of interpreting the relation we already came to.</a:t>
            </a:r>
          </a:p>
          <a:p>
            <a:pPr marL="0" indent="0">
              <a:buNone/>
            </a:pPr>
            <a:endParaRPr lang="en-US" sz="2000" dirty="0"/>
          </a:p>
        </p:txBody>
      </p:sp>
      <p:pic>
        <p:nvPicPr>
          <p:cNvPr id="4" name="Picture 3" descr="junk37.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52700" y="1025676"/>
            <a:ext cx="4605805" cy="545130"/>
          </a:xfrm>
          <a:prstGeom prst="rect">
            <a:avLst/>
          </a:prstGeom>
        </p:spPr>
      </p:pic>
      <p:pic>
        <p:nvPicPr>
          <p:cNvPr id="5" name="Picture 4" descr="junk38.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11499" y="2112591"/>
            <a:ext cx="3568671" cy="516555"/>
          </a:xfrm>
          <a:prstGeom prst="rect">
            <a:avLst/>
          </a:prstGeom>
        </p:spPr>
      </p:pic>
      <p:pic>
        <p:nvPicPr>
          <p:cNvPr id="6" name="Picture 5" descr="junk40.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72597" y="3457472"/>
            <a:ext cx="2621755" cy="634578"/>
          </a:xfrm>
          <a:prstGeom prst="rect">
            <a:avLst/>
          </a:prstGeom>
        </p:spPr>
      </p:pic>
    </p:spTree>
    <p:extLst>
      <p:ext uri="{BB962C8B-B14F-4D97-AF65-F5344CB8AC3E}">
        <p14:creationId xmlns:p14="http://schemas.microsoft.com/office/powerpoint/2010/main" val="366444588"/>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3200" dirty="0" smtClean="0"/>
              <a:t>Principle Component Analysis</a:t>
            </a:r>
            <a:endParaRPr lang="en-US" sz="3200" dirty="0"/>
          </a:p>
        </p:txBody>
      </p:sp>
      <p:sp>
        <p:nvSpPr>
          <p:cNvPr id="5" name="Text Placeholder 4"/>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38687946"/>
      </p:ext>
    </p:extLst>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9025" y="205978"/>
            <a:ext cx="7272339" cy="571898"/>
          </a:xfrm>
        </p:spPr>
        <p:txBody>
          <a:bodyPr/>
          <a:lstStyle/>
          <a:p>
            <a:r>
              <a:rPr lang="en-US" sz="3600" b="0" dirty="0" smtClean="0">
                <a:solidFill>
                  <a:srgbClr val="FF0000"/>
                </a:solidFill>
                <a:latin typeface="Calibri"/>
                <a:cs typeface="Calibri"/>
              </a:rPr>
              <a:t>Definition</a:t>
            </a:r>
            <a:endParaRPr lang="en-US" sz="3600" b="0" dirty="0">
              <a:solidFill>
                <a:srgbClr val="FF0000"/>
              </a:solidFill>
              <a:latin typeface="Calibri"/>
              <a:cs typeface="Calibri"/>
            </a:endParaRPr>
          </a:p>
        </p:txBody>
      </p:sp>
      <p:sp>
        <p:nvSpPr>
          <p:cNvPr id="3" name="Content Placeholder 2"/>
          <p:cNvSpPr>
            <a:spLocks noGrp="1"/>
          </p:cNvSpPr>
          <p:nvPr>
            <p:ph idx="1"/>
          </p:nvPr>
        </p:nvSpPr>
        <p:spPr>
          <a:xfrm>
            <a:off x="359834" y="970430"/>
            <a:ext cx="8509001" cy="3243193"/>
          </a:xfrm>
        </p:spPr>
        <p:txBody>
          <a:bodyPr>
            <a:normAutofit fontScale="77500" lnSpcReduction="20000"/>
          </a:bodyPr>
          <a:lstStyle/>
          <a:p>
            <a:pPr marL="0" indent="0">
              <a:buNone/>
            </a:pPr>
            <a:r>
              <a:rPr lang="en-US" sz="2200" dirty="0">
                <a:solidFill>
                  <a:srgbClr val="0000FF"/>
                </a:solidFill>
                <a:latin typeface="Calibri"/>
                <a:cs typeface="Calibri"/>
              </a:rPr>
              <a:t>Principle Component Analysis (PCA) is a technique to study the internal structure of the data in a way that best explains the variance in the data. If a multivariate dataset is </a:t>
            </a:r>
            <a:r>
              <a:rPr lang="en-US" sz="2200" dirty="0" err="1">
                <a:solidFill>
                  <a:srgbClr val="0000FF"/>
                </a:solidFill>
                <a:latin typeface="Calibri"/>
                <a:cs typeface="Calibri"/>
              </a:rPr>
              <a:t>visualised</a:t>
            </a:r>
            <a:r>
              <a:rPr lang="en-US" sz="2200" dirty="0">
                <a:solidFill>
                  <a:srgbClr val="0000FF"/>
                </a:solidFill>
                <a:latin typeface="Calibri"/>
                <a:cs typeface="Calibri"/>
              </a:rPr>
              <a:t> as a set of coordinates in a high dimensional data space (1 axis per variable), PCA can supply the user with a lower-dimensional picture, a projection of this object when viewed from its most informative viewpoint</a:t>
            </a:r>
            <a:r>
              <a:rPr lang="en-US" sz="2200" baseline="30000" dirty="0">
                <a:solidFill>
                  <a:srgbClr val="0000FF"/>
                </a:solidFill>
                <a:latin typeface="Calibri"/>
                <a:cs typeface="Calibri"/>
              </a:rPr>
              <a:t>. </a:t>
            </a:r>
            <a:r>
              <a:rPr lang="en-US" sz="2200" dirty="0">
                <a:solidFill>
                  <a:srgbClr val="0000FF"/>
                </a:solidFill>
                <a:latin typeface="Calibri"/>
                <a:cs typeface="Calibri"/>
              </a:rPr>
              <a:t>This is done by using only the first few principal components so that the dimensionality of the transformed data is reduced</a:t>
            </a:r>
            <a:r>
              <a:rPr lang="en-US" sz="2200" dirty="0" smtClean="0">
                <a:solidFill>
                  <a:srgbClr val="0000FF"/>
                </a:solidFill>
                <a:latin typeface="Calibri"/>
                <a:cs typeface="Calibri"/>
              </a:rPr>
              <a:t>.</a:t>
            </a:r>
            <a:endParaRPr lang="en-US" sz="2200" dirty="0">
              <a:solidFill>
                <a:srgbClr val="0000FF"/>
              </a:solidFill>
              <a:latin typeface="Calibri"/>
              <a:cs typeface="Calibri"/>
            </a:endParaRPr>
          </a:p>
          <a:p>
            <a:pPr marL="0" indent="0">
              <a:buNone/>
            </a:pPr>
            <a:r>
              <a:rPr lang="en-US" sz="2200" dirty="0">
                <a:solidFill>
                  <a:srgbClr val="0000FF"/>
                </a:solidFill>
                <a:latin typeface="Calibri"/>
                <a:cs typeface="Calibri"/>
              </a:rPr>
              <a:t>PCA can be thought of as fitting an n-dimensional ellipsoid to the data, where each axis of the ellipsoid represents a principal component. If some axis of the ellipsoid is small, then the variance along that axis is also small, and by omitting that axis and its corresponding principal component from our representation of the dataset, we lose only a small amount of information (Figure 1). </a:t>
            </a:r>
          </a:p>
          <a:p>
            <a:endParaRPr lang="en-US" dirty="0">
              <a:solidFill>
                <a:srgbClr val="0000FF"/>
              </a:solidFill>
              <a:latin typeface="Calibri"/>
              <a:cs typeface="Calibri"/>
            </a:endParaRPr>
          </a:p>
          <a:p>
            <a:pPr marL="0" indent="0">
              <a:buNone/>
            </a:pPr>
            <a:endParaRPr lang="en-US" dirty="0">
              <a:latin typeface="Calibri"/>
              <a:cs typeface="Calibri"/>
            </a:endParaRPr>
          </a:p>
        </p:txBody>
      </p:sp>
    </p:spTree>
    <p:extLst>
      <p:ext uri="{BB962C8B-B14F-4D97-AF65-F5344CB8AC3E}">
        <p14:creationId xmlns:p14="http://schemas.microsoft.com/office/powerpoint/2010/main" val="3049722879"/>
      </p:ext>
    </p:extLst>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endParaRPr lang="en-US"/>
          </a:p>
        </p:txBody>
      </p:sp>
      <p:sp>
        <p:nvSpPr>
          <p:cNvPr id="5" name="Text Placeholder 4"/>
          <p:cNvSpPr>
            <a:spLocks noGrp="1"/>
          </p:cNvSpPr>
          <p:nvPr>
            <p:ph type="body" idx="1"/>
          </p:nvPr>
        </p:nvSpPr>
        <p:spPr/>
        <p:txBody>
          <a:bodyPr/>
          <a:lstStyle/>
          <a:p>
            <a:endParaRPr lang="en-US"/>
          </a:p>
        </p:txBody>
      </p:sp>
      <p:sp>
        <p:nvSpPr>
          <p:cNvPr id="6" name="Content Placeholder 5"/>
          <p:cNvSpPr>
            <a:spLocks noGrp="1"/>
          </p:cNvSpPr>
          <p:nvPr>
            <p:ph sz="half" idx="2"/>
          </p:nvPr>
        </p:nvSpPr>
        <p:spPr/>
        <p:txBody>
          <a:bodyPr/>
          <a:lstStyle/>
          <a:p>
            <a:pPr marL="0" indent="0">
              <a:buNone/>
            </a:pPr>
            <a:r>
              <a:rPr lang="en-US" dirty="0" smtClean="0">
                <a:solidFill>
                  <a:srgbClr val="0000FF"/>
                </a:solidFill>
              </a:rPr>
              <a:t>Example </a:t>
            </a:r>
            <a:r>
              <a:rPr lang="en-US" dirty="0">
                <a:solidFill>
                  <a:srgbClr val="0000FF"/>
                </a:solidFill>
              </a:rPr>
              <a:t>of  the principle component in the direction of maximum variance and the second component orthogonal to it </a:t>
            </a:r>
            <a:r>
              <a:rPr lang="en-US" dirty="0" smtClean="0">
                <a:solidFill>
                  <a:srgbClr val="0000FF"/>
                </a:solidFill>
              </a:rPr>
              <a:t>(Fig 1).</a:t>
            </a:r>
          </a:p>
          <a:p>
            <a:pPr marL="0" indent="0">
              <a:buNone/>
            </a:pPr>
            <a:r>
              <a:rPr lang="en-US" dirty="0" smtClean="0">
                <a:solidFill>
                  <a:srgbClr val="0000FF"/>
                </a:solidFill>
              </a:rPr>
              <a:t>(</a:t>
            </a:r>
            <a:r>
              <a:rPr lang="en-US" dirty="0">
                <a:solidFill>
                  <a:srgbClr val="0000FF"/>
                </a:solidFill>
              </a:rPr>
              <a:t>from </a:t>
            </a:r>
            <a:r>
              <a:rPr lang="en-US" i="1" dirty="0">
                <a:solidFill>
                  <a:srgbClr val="0000FF"/>
                </a:solidFill>
              </a:rPr>
              <a:t>Machine Learning in Action” by Peter Harrington)</a:t>
            </a:r>
            <a:endParaRPr lang="en-US" dirty="0">
              <a:solidFill>
                <a:srgbClr val="0000FF"/>
              </a:solidFill>
            </a:endParaRPr>
          </a:p>
          <a:p>
            <a:pPr marL="0" indent="0">
              <a:buNone/>
            </a:pPr>
            <a:endParaRPr lang="en-US" dirty="0"/>
          </a:p>
        </p:txBody>
      </p:sp>
      <p:sp>
        <p:nvSpPr>
          <p:cNvPr id="7" name="Text Placeholder 6"/>
          <p:cNvSpPr>
            <a:spLocks noGrp="1"/>
          </p:cNvSpPr>
          <p:nvPr>
            <p:ph type="body" sz="quarter" idx="3"/>
          </p:nvPr>
        </p:nvSpPr>
        <p:spPr/>
        <p:txBody>
          <a:bodyPr/>
          <a:lstStyle/>
          <a:p>
            <a:r>
              <a:rPr lang="en-US" sz="2000" dirty="0" smtClean="0">
                <a:solidFill>
                  <a:srgbClr val="FF0000"/>
                </a:solidFill>
              </a:rPr>
              <a:t>Fig 1: Finding the component with maximum variance</a:t>
            </a:r>
            <a:endParaRPr lang="en-US" sz="2000" dirty="0">
              <a:solidFill>
                <a:srgbClr val="FF0000"/>
              </a:solidFill>
            </a:endParaRPr>
          </a:p>
        </p:txBody>
      </p:sp>
      <p:pic>
        <p:nvPicPr>
          <p:cNvPr id="9" name="Content Placeholder 8" descr="pca7.jpeg"/>
          <p:cNvPicPr>
            <a:picLocks noGrp="1" noChangeAspect="1"/>
          </p:cNvPicPr>
          <p:nvPr>
            <p:ph sz="quarter" idx="4"/>
          </p:nvPr>
        </p:nvPicPr>
        <p:blipFill>
          <a:blip r:embed="rId2">
            <a:extLst>
              <a:ext uri="{28A0092B-C50C-407E-A947-70E740481C1C}">
                <a14:useLocalDpi xmlns:a14="http://schemas.microsoft.com/office/drawing/2010/main" val="0"/>
              </a:ext>
            </a:extLst>
          </a:blip>
          <a:srcRect l="-15012" r="-15012"/>
          <a:stretch>
            <a:fillRect/>
          </a:stretch>
        </p:blipFill>
        <p:spPr/>
      </p:pic>
    </p:spTree>
    <p:extLst>
      <p:ext uri="{BB962C8B-B14F-4D97-AF65-F5344CB8AC3E}">
        <p14:creationId xmlns:p14="http://schemas.microsoft.com/office/powerpoint/2010/main" val="3012167294"/>
      </p:ext>
    </p:extLst>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sp>
        <p:nvSpPr>
          <p:cNvPr id="5" name="Text Placeholder 4"/>
          <p:cNvSpPr>
            <a:spLocks noGrp="1"/>
          </p:cNvSpPr>
          <p:nvPr>
            <p:ph type="body" idx="1"/>
          </p:nvPr>
        </p:nvSpPr>
        <p:spPr/>
        <p:txBody>
          <a:bodyPr/>
          <a:lstStyle/>
          <a:p>
            <a:endParaRPr lang="en-US"/>
          </a:p>
        </p:txBody>
      </p:sp>
      <p:sp>
        <p:nvSpPr>
          <p:cNvPr id="6" name="Text Placeholder 5"/>
          <p:cNvSpPr>
            <a:spLocks noGrp="1"/>
          </p:cNvSpPr>
          <p:nvPr>
            <p:ph type="body" sz="quarter" idx="3"/>
          </p:nvPr>
        </p:nvSpPr>
        <p:spPr/>
        <p:txBody>
          <a:bodyPr/>
          <a:lstStyle/>
          <a:p>
            <a:r>
              <a:rPr lang="en-US" sz="2000" dirty="0" smtClean="0">
                <a:solidFill>
                  <a:srgbClr val="FF0000"/>
                </a:solidFill>
              </a:rPr>
              <a:t>Fig 2: Reduction from 2 to one dimension</a:t>
            </a:r>
            <a:endParaRPr lang="en-US" sz="2000" dirty="0">
              <a:solidFill>
                <a:srgbClr val="FF0000"/>
              </a:solidFill>
            </a:endParaRPr>
          </a:p>
        </p:txBody>
      </p:sp>
      <p:pic>
        <p:nvPicPr>
          <p:cNvPr id="9" name="Content Placeholder 8" descr="junk150.png"/>
          <p:cNvPicPr>
            <a:picLocks noGrp="1" noChangeAspect="1"/>
          </p:cNvPicPr>
          <p:nvPr>
            <p:ph sz="quarter" idx="4"/>
          </p:nvPr>
        </p:nvPicPr>
        <p:blipFill>
          <a:blip r:embed="rId2">
            <a:extLst>
              <a:ext uri="{28A0092B-C50C-407E-A947-70E740481C1C}">
                <a14:useLocalDpi xmlns:a14="http://schemas.microsoft.com/office/drawing/2010/main" val="0"/>
              </a:ext>
            </a:extLst>
          </a:blip>
          <a:srcRect l="-16283" r="-16283"/>
          <a:stretch>
            <a:fillRect/>
          </a:stretch>
        </p:blipFill>
        <p:spPr>
          <a:xfrm>
            <a:off x="4932363" y="1943101"/>
            <a:ext cx="3429000" cy="2651522"/>
          </a:xfrm>
        </p:spPr>
      </p:pic>
      <p:sp>
        <p:nvSpPr>
          <p:cNvPr id="8" name="Content Placeholder 7"/>
          <p:cNvSpPr>
            <a:spLocks noGrp="1"/>
          </p:cNvSpPr>
          <p:nvPr>
            <p:ph sz="half" idx="2"/>
          </p:nvPr>
        </p:nvSpPr>
        <p:spPr>
          <a:xfrm>
            <a:off x="838200" y="1943100"/>
            <a:ext cx="3679824" cy="2651522"/>
          </a:xfrm>
        </p:spPr>
        <p:txBody>
          <a:bodyPr/>
          <a:lstStyle/>
          <a:p>
            <a:pPr marL="0" indent="0">
              <a:buNone/>
            </a:pPr>
            <a:r>
              <a:rPr lang="en-US" dirty="0" smtClean="0">
                <a:solidFill>
                  <a:srgbClr val="0000FF"/>
                </a:solidFill>
              </a:rPr>
              <a:t>Example </a:t>
            </a:r>
            <a:r>
              <a:rPr lang="en-US" dirty="0">
                <a:solidFill>
                  <a:srgbClr val="0000FF"/>
                </a:solidFill>
              </a:rPr>
              <a:t>of results after applying the PCA and reducing dimensionality </a:t>
            </a:r>
            <a:r>
              <a:rPr lang="en-US" dirty="0" smtClean="0">
                <a:solidFill>
                  <a:srgbClr val="0000FF"/>
                </a:solidFill>
              </a:rPr>
              <a:t>(Fig 2)</a:t>
            </a:r>
          </a:p>
          <a:p>
            <a:pPr marL="0" indent="0">
              <a:buNone/>
            </a:pPr>
            <a:r>
              <a:rPr lang="en-US" dirty="0" smtClean="0">
                <a:solidFill>
                  <a:srgbClr val="0000FF"/>
                </a:solidFill>
              </a:rPr>
              <a:t>(</a:t>
            </a:r>
            <a:r>
              <a:rPr lang="en-US" dirty="0">
                <a:solidFill>
                  <a:srgbClr val="0000FF"/>
                </a:solidFill>
              </a:rPr>
              <a:t>from </a:t>
            </a:r>
            <a:r>
              <a:rPr lang="en-US" i="1" dirty="0">
                <a:solidFill>
                  <a:srgbClr val="0000FF"/>
                </a:solidFill>
              </a:rPr>
              <a:t>Machine Learning in Action” by Peter Harrington)</a:t>
            </a:r>
            <a:endParaRPr lang="en-US" dirty="0">
              <a:solidFill>
                <a:srgbClr val="0000FF"/>
              </a:solidFill>
            </a:endParaRPr>
          </a:p>
          <a:p>
            <a:pPr marL="0" indent="0">
              <a:buNone/>
            </a:pPr>
            <a:endParaRPr lang="en-US" dirty="0"/>
          </a:p>
        </p:txBody>
      </p:sp>
    </p:spTree>
    <p:extLst>
      <p:ext uri="{BB962C8B-B14F-4D97-AF65-F5344CB8AC3E}">
        <p14:creationId xmlns:p14="http://schemas.microsoft.com/office/powerpoint/2010/main" val="2945927402"/>
      </p:ext>
    </p:extLst>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9025" y="205978"/>
            <a:ext cx="7272339" cy="571898"/>
          </a:xfrm>
        </p:spPr>
        <p:txBody>
          <a:bodyPr/>
          <a:lstStyle/>
          <a:p>
            <a:endParaRPr lang="en-US" dirty="0"/>
          </a:p>
        </p:txBody>
      </p:sp>
      <p:sp>
        <p:nvSpPr>
          <p:cNvPr id="3" name="Content Placeholder 2"/>
          <p:cNvSpPr>
            <a:spLocks noGrp="1"/>
          </p:cNvSpPr>
          <p:nvPr>
            <p:ph idx="1"/>
          </p:nvPr>
        </p:nvSpPr>
        <p:spPr>
          <a:xfrm>
            <a:off x="402168" y="1002179"/>
            <a:ext cx="8445499" cy="3680946"/>
          </a:xfrm>
        </p:spPr>
        <p:txBody>
          <a:bodyPr>
            <a:noAutofit/>
          </a:bodyPr>
          <a:lstStyle/>
          <a:p>
            <a:pPr marL="0" indent="0">
              <a:buNone/>
            </a:pPr>
            <a:r>
              <a:rPr lang="en-US" sz="2000" dirty="0">
                <a:solidFill>
                  <a:srgbClr val="0000FF"/>
                </a:solidFill>
                <a:latin typeface="Calibri"/>
                <a:cs typeface="Calibri"/>
              </a:rPr>
              <a:t>To find the axes of the ellipsoid, we must first subtract the mean of each variable from the dataset to center the data around the origin. Then, we compute the covariance matrix of the data, and calculate the eigenvalues and corresponding eigenvectors of this covariance matrix. Then we must normalize each of the orthogonal eigenvectors to become unit vectors. Once this is done, each of the mutually orthogonal, unit eigenvectors can be interpreted as an axis of the ellipsoid fitted to the data. This choice of basis will transform our covariance matrix into a </a:t>
            </a:r>
            <a:r>
              <a:rPr lang="en-US" sz="2000" dirty="0" smtClean="0">
                <a:solidFill>
                  <a:srgbClr val="0000FF"/>
                </a:solidFill>
                <a:latin typeface="Calibri"/>
                <a:cs typeface="Calibri"/>
              </a:rPr>
              <a:t>diagonal </a:t>
            </a:r>
            <a:r>
              <a:rPr lang="en-US" sz="2000" dirty="0">
                <a:solidFill>
                  <a:srgbClr val="0000FF"/>
                </a:solidFill>
                <a:latin typeface="Calibri"/>
                <a:cs typeface="Calibri"/>
              </a:rPr>
              <a:t>form with the diagonal elements representing the variance of each axis. The proportion of the variance that each eigenvector represents can be calculated by dividing the eigenvalue corresponding to that eigenvector by the sum of all eigenvalues (Figure 2)</a:t>
            </a:r>
            <a:r>
              <a:rPr lang="en-US" sz="2000" dirty="0" smtClean="0">
                <a:solidFill>
                  <a:srgbClr val="0000FF"/>
                </a:solidFill>
                <a:latin typeface="Calibri"/>
                <a:cs typeface="Calibri"/>
              </a:rPr>
              <a:t>.</a:t>
            </a:r>
            <a:endParaRPr lang="en-US" sz="2000" dirty="0">
              <a:solidFill>
                <a:srgbClr val="0000FF"/>
              </a:solidFill>
              <a:latin typeface="Calibri"/>
              <a:cs typeface="Calibri"/>
            </a:endParaRPr>
          </a:p>
          <a:p>
            <a:pPr marL="0" indent="0">
              <a:buNone/>
            </a:pPr>
            <a:r>
              <a:rPr lang="en-US" sz="2000" dirty="0">
                <a:solidFill>
                  <a:srgbClr val="0000FF"/>
                </a:solidFill>
                <a:latin typeface="Calibri"/>
                <a:cs typeface="Calibri"/>
              </a:rPr>
              <a:t>PCA is defined as an orthogonal linear transformation that transforms data to a new coordinate system such that the greatest variance by some projection of the data comes to lie on the first coordinate (called first principle component), the second greatest variance on the second coordinate and so on. (Figure 1).</a:t>
            </a:r>
          </a:p>
          <a:p>
            <a:pPr marL="0" indent="0">
              <a:buNone/>
            </a:pPr>
            <a:r>
              <a:rPr lang="en-US" sz="2000" dirty="0">
                <a:latin typeface="Calibri"/>
                <a:cs typeface="Calibri"/>
              </a:rPr>
              <a:t> </a:t>
            </a:r>
          </a:p>
          <a:p>
            <a:pPr marL="0" indent="0">
              <a:buNone/>
            </a:pPr>
            <a:endParaRPr lang="en-US" sz="2000" dirty="0"/>
          </a:p>
        </p:txBody>
      </p:sp>
    </p:spTree>
    <p:extLst>
      <p:ext uri="{BB962C8B-B14F-4D97-AF65-F5344CB8AC3E}">
        <p14:creationId xmlns:p14="http://schemas.microsoft.com/office/powerpoint/2010/main" val="353913685"/>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pPr marL="0" indent="0">
              <a:buNone/>
            </a:pPr>
            <a:r>
              <a:rPr lang="en-US" dirty="0" smtClean="0">
                <a:solidFill>
                  <a:srgbClr val="0000FF"/>
                </a:solidFill>
              </a:rPr>
              <a:t>ML flourished during 1990s by changing its goals from AI to problems of practical nature. It started to use methods from statistics and probability theory. It benefited from availability of digitized data.</a:t>
            </a:r>
          </a:p>
          <a:p>
            <a:pPr marL="0" indent="0">
              <a:buNone/>
            </a:pPr>
            <a:r>
              <a:rPr lang="en-US" dirty="0" smtClean="0">
                <a:solidFill>
                  <a:srgbClr val="FF0000"/>
                </a:solidFill>
              </a:rPr>
              <a:t>ML vs. Data Mining:</a:t>
            </a:r>
          </a:p>
          <a:p>
            <a:pPr marL="0" indent="0">
              <a:buNone/>
            </a:pPr>
            <a:r>
              <a:rPr lang="en-US" dirty="0" smtClean="0">
                <a:solidFill>
                  <a:srgbClr val="0000FF"/>
                </a:solidFill>
              </a:rPr>
              <a:t>ML and data mining often use the same methods. They can be distinguished as follows:</a:t>
            </a:r>
          </a:p>
          <a:p>
            <a:pPr marL="0" indent="0">
              <a:buNone/>
            </a:pPr>
            <a:r>
              <a:rPr lang="en-US" dirty="0" smtClean="0">
                <a:solidFill>
                  <a:srgbClr val="0000FF"/>
                </a:solidFill>
              </a:rPr>
              <a:t>ML focuses on prediction based on known properties learned from training data. Data mining focuses on discovery of unknown properties in the data. Data mining uses many ML techniques but for a different goal. ML uses data mining methods as unsupervised learning or as a step to improve </a:t>
            </a:r>
          </a:p>
          <a:p>
            <a:pPr marL="0" indent="0">
              <a:buNone/>
            </a:pPr>
            <a:endParaRPr lang="en-US" dirty="0"/>
          </a:p>
        </p:txBody>
      </p:sp>
    </p:spTree>
    <p:extLst>
      <p:ext uri="{BB962C8B-B14F-4D97-AF65-F5344CB8AC3E}">
        <p14:creationId xmlns:p14="http://schemas.microsoft.com/office/powerpoint/2010/main" val="1196479550"/>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0000"/>
                </a:solidFill>
              </a:rPr>
              <a:t>Applications of ML</a:t>
            </a:r>
            <a:endParaRPr lang="en-US" dirty="0">
              <a:solidFill>
                <a:srgbClr val="FF0000"/>
              </a:solidFill>
            </a:endParaRPr>
          </a:p>
        </p:txBody>
      </p:sp>
      <p:sp>
        <p:nvSpPr>
          <p:cNvPr id="3" name="Content Placeholder 2"/>
          <p:cNvSpPr>
            <a:spLocks noGrp="1"/>
          </p:cNvSpPr>
          <p:nvPr>
            <p:ph idx="1"/>
          </p:nvPr>
        </p:nvSpPr>
        <p:spPr>
          <a:xfrm>
            <a:off x="457200" y="1200150"/>
            <a:ext cx="8229600" cy="3733800"/>
          </a:xfrm>
        </p:spPr>
        <p:txBody>
          <a:bodyPr>
            <a:normAutofit/>
          </a:bodyPr>
          <a:lstStyle/>
          <a:p>
            <a:pPr marL="0" indent="0">
              <a:buNone/>
            </a:pPr>
            <a:r>
              <a:rPr lang="en-US" dirty="0" smtClean="0">
                <a:solidFill>
                  <a:srgbClr val="0000FF"/>
                </a:solidFill>
              </a:rPr>
              <a:t>ML techniques have been successfully used in a diverse range of disciplines Including:</a:t>
            </a:r>
          </a:p>
          <a:p>
            <a:r>
              <a:rPr lang="en-US" dirty="0" smtClean="0">
                <a:solidFill>
                  <a:srgbClr val="0000FF"/>
                </a:solidFill>
              </a:rPr>
              <a:t>Text or document classification</a:t>
            </a:r>
          </a:p>
          <a:p>
            <a:r>
              <a:rPr lang="en-US" dirty="0" smtClean="0">
                <a:solidFill>
                  <a:srgbClr val="0000FF"/>
                </a:solidFill>
              </a:rPr>
              <a:t>Language processing (e.g. morphological analysis, statistical parsing)</a:t>
            </a:r>
          </a:p>
          <a:p>
            <a:r>
              <a:rPr lang="en-US" dirty="0" smtClean="0">
                <a:solidFill>
                  <a:srgbClr val="0000FF"/>
                </a:solidFill>
              </a:rPr>
              <a:t>Optical character recognition</a:t>
            </a:r>
          </a:p>
          <a:p>
            <a:r>
              <a:rPr lang="en-US" dirty="0" smtClean="0">
                <a:solidFill>
                  <a:srgbClr val="0000FF"/>
                </a:solidFill>
              </a:rPr>
              <a:t>Computational; biology (e.g. protein function or structure prediction, computer vision)</a:t>
            </a:r>
          </a:p>
          <a:p>
            <a:r>
              <a:rPr lang="en-US" dirty="0" smtClean="0">
                <a:solidFill>
                  <a:srgbClr val="0000FF"/>
                </a:solidFill>
              </a:rPr>
              <a:t>Fraud detection and network intrusion.</a:t>
            </a:r>
          </a:p>
          <a:p>
            <a:r>
              <a:rPr lang="en-US" dirty="0" smtClean="0">
                <a:solidFill>
                  <a:srgbClr val="0000FF"/>
                </a:solidFill>
              </a:rPr>
              <a:t>Medical diagnosis</a:t>
            </a:r>
          </a:p>
          <a:p>
            <a:r>
              <a:rPr lang="en-US" dirty="0" smtClean="0">
                <a:solidFill>
                  <a:srgbClr val="0000FF"/>
                </a:solidFill>
              </a:rPr>
              <a:t>Search engines, information extraction systems</a:t>
            </a:r>
          </a:p>
          <a:p>
            <a:r>
              <a:rPr lang="en-US" dirty="0" smtClean="0">
                <a:solidFill>
                  <a:srgbClr val="0000FF"/>
                </a:solidFill>
              </a:rPr>
              <a:t>Quantitative Finance</a:t>
            </a:r>
            <a:endParaRPr lang="en-US" dirty="0">
              <a:solidFill>
                <a:srgbClr val="0000FF"/>
              </a:solidFill>
            </a:endParaRPr>
          </a:p>
        </p:txBody>
      </p:sp>
    </p:spTree>
    <p:extLst>
      <p:ext uri="{BB962C8B-B14F-4D97-AF65-F5344CB8AC3E}">
        <p14:creationId xmlns:p14="http://schemas.microsoft.com/office/powerpoint/2010/main" val="3428259645"/>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0000"/>
                </a:solidFill>
              </a:rPr>
              <a:t>Classes of Learning Problems</a:t>
            </a:r>
            <a:endParaRPr lang="en-US" dirty="0">
              <a:solidFill>
                <a:srgbClr val="FF0000"/>
              </a:solidFill>
            </a:endParaRPr>
          </a:p>
        </p:txBody>
      </p:sp>
      <p:sp>
        <p:nvSpPr>
          <p:cNvPr id="3" name="Content Placeholder 2"/>
          <p:cNvSpPr>
            <a:spLocks noGrp="1"/>
          </p:cNvSpPr>
          <p:nvPr>
            <p:ph idx="1"/>
          </p:nvPr>
        </p:nvSpPr>
        <p:spPr/>
        <p:txBody>
          <a:bodyPr>
            <a:normAutofit/>
          </a:bodyPr>
          <a:lstStyle/>
          <a:p>
            <a:pPr marL="0" indent="0">
              <a:buNone/>
            </a:pPr>
            <a:r>
              <a:rPr lang="en-US" dirty="0" smtClean="0">
                <a:solidFill>
                  <a:srgbClr val="0000FF"/>
                </a:solidFill>
              </a:rPr>
              <a:t>For different applications of ML, different techniques are used that include:</a:t>
            </a:r>
          </a:p>
          <a:p>
            <a:pPr marL="0" indent="0">
              <a:buNone/>
            </a:pPr>
            <a:endParaRPr lang="en-US" dirty="0">
              <a:solidFill>
                <a:srgbClr val="0000FF"/>
              </a:solidFill>
            </a:endParaRPr>
          </a:p>
          <a:p>
            <a:pPr marL="0" indent="0">
              <a:buNone/>
            </a:pPr>
            <a:r>
              <a:rPr lang="en-US" i="1" dirty="0" smtClean="0">
                <a:solidFill>
                  <a:srgbClr val="FF0000"/>
                </a:solidFill>
              </a:rPr>
              <a:t>Classification:</a:t>
            </a:r>
            <a:r>
              <a:rPr lang="en-US" dirty="0" smtClean="0">
                <a:solidFill>
                  <a:srgbClr val="0000FF"/>
                </a:solidFill>
              </a:rPr>
              <a:t> This assigns a category to each item. For example, document classification may assign items with categories such as politics, business, sports or weather. Image classification may assign items like landscape, portrait or animal. The number of categories is often small but they could be large in case of, for example, text classification or speech recognition.</a:t>
            </a:r>
            <a:endParaRPr lang="en-US" dirty="0">
              <a:solidFill>
                <a:srgbClr val="0000FF"/>
              </a:solidFill>
            </a:endParaRPr>
          </a:p>
        </p:txBody>
      </p:sp>
    </p:spTree>
    <p:extLst>
      <p:ext uri="{BB962C8B-B14F-4D97-AF65-F5344CB8AC3E}">
        <p14:creationId xmlns:p14="http://schemas.microsoft.com/office/powerpoint/2010/main" val="4277195513"/>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Coral">
  <a:themeElements>
    <a:clrScheme name="Coral">
      <a:dk1>
        <a:srgbClr val="F55E61"/>
      </a:dk1>
      <a:lt1>
        <a:srgbClr val="FFFFFF"/>
      </a:lt1>
      <a:dk2>
        <a:srgbClr val="5E696C"/>
      </a:dk2>
      <a:lt2>
        <a:srgbClr val="BFC7CA"/>
      </a:lt2>
      <a:accent1>
        <a:srgbClr val="1E2D31"/>
      </a:accent1>
      <a:accent2>
        <a:srgbClr val="273C42"/>
      </a:accent2>
      <a:accent3>
        <a:srgbClr val="83D061"/>
      </a:accent3>
      <a:accent4>
        <a:srgbClr val="F6CD4C"/>
      </a:accent4>
      <a:accent5>
        <a:srgbClr val="AF4345"/>
      </a:accent5>
      <a:accent6>
        <a:srgbClr val="F58F8F"/>
      </a:accent6>
      <a:hlink>
        <a:srgbClr val="AF4345"/>
      </a:hlink>
      <a:folHlink>
        <a:srgbClr val="AF434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55</TotalTime>
  <Words>3470</Words>
  <Application>Microsoft Macintosh PowerPoint</Application>
  <PresentationFormat>On-screen Show (16:9)</PresentationFormat>
  <Paragraphs>251</Paragraphs>
  <Slides>67</Slides>
  <Notes>32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67</vt:i4>
      </vt:variant>
    </vt:vector>
  </HeadingPairs>
  <TitlesOfParts>
    <vt:vector size="71" baseType="lpstr">
      <vt:lpstr>Roboto</vt:lpstr>
      <vt:lpstr>Playfair Display</vt:lpstr>
      <vt:lpstr>Lato</vt:lpstr>
      <vt:lpstr>Coral</vt:lpstr>
      <vt:lpstr>Machine Learning</vt:lpstr>
      <vt:lpstr>Definitions</vt:lpstr>
      <vt:lpstr>Further Definitions</vt:lpstr>
      <vt:lpstr>PowerPoint Presentation</vt:lpstr>
      <vt:lpstr>PowerPoint Presentation</vt:lpstr>
      <vt:lpstr>Machine Learning: A History</vt:lpstr>
      <vt:lpstr>PowerPoint Presentation</vt:lpstr>
      <vt:lpstr>Applications of ML</vt:lpstr>
      <vt:lpstr>Classes of Learning Problems</vt:lpstr>
      <vt:lpstr>PowerPoint Presentation</vt:lpstr>
      <vt:lpstr>PowerPoint Presentation</vt:lpstr>
      <vt:lpstr>Types of ML</vt:lpstr>
      <vt:lpstr>PowerPoint Presentation</vt:lpstr>
      <vt:lpstr>PowerPoint Presentation</vt:lpstr>
      <vt:lpstr>Unsupervised Learning</vt:lpstr>
      <vt:lpstr>Hierarchical Clustering</vt:lpstr>
      <vt:lpstr>Example: </vt:lpstr>
      <vt:lpstr>K-means Clustering:</vt:lpstr>
      <vt:lpstr>Example: Delivery Fleet Data Set</vt:lpstr>
      <vt:lpstr>After Scaling the Features:   Note: Feature scaling is necessary when dealing with features with different dynamic range.</vt:lpstr>
      <vt:lpstr>Supervised Learning:</vt:lpstr>
      <vt:lpstr>Regression:</vt:lpstr>
      <vt:lpstr>Regression:</vt:lpstr>
      <vt:lpstr>Finding The Best Model Parameters:</vt:lpstr>
      <vt:lpstr>Gradient Descent in the space of parameters:</vt:lpstr>
      <vt:lpstr>Classification:</vt:lpstr>
      <vt:lpstr>Nearest Neighbor:</vt:lpstr>
      <vt:lpstr>Nearest Neighbor</vt:lpstr>
      <vt:lpstr>Nearest Neighbor</vt:lpstr>
      <vt:lpstr>K-Nearest Neighbors:</vt:lpstr>
      <vt:lpstr>Example: iris flowers data set</vt:lpstr>
      <vt:lpstr>Decision Tree:</vt:lpstr>
      <vt:lpstr>Decision Tree:</vt:lpstr>
      <vt:lpstr>Decision Tree:</vt:lpstr>
      <vt:lpstr>Decision Tree:</vt:lpstr>
      <vt:lpstr>Decision Tree: </vt:lpstr>
      <vt:lpstr>Decision Tree: </vt:lpstr>
      <vt:lpstr>Example:</vt:lpstr>
      <vt:lpstr>Measuring Information</vt:lpstr>
      <vt:lpstr>Entropy</vt:lpstr>
      <vt:lpstr>PowerPoint Presentation</vt:lpstr>
      <vt:lpstr>PowerPoint Presentation</vt:lpstr>
      <vt:lpstr>Random Forest of Decision Trees:</vt:lpstr>
      <vt:lpstr>PowerPoint Presentation</vt:lpstr>
      <vt:lpstr>Random Forest</vt:lpstr>
      <vt:lpstr>The Difference between Decision Tree and Random Forest</vt:lpstr>
      <vt:lpstr>Example of a Decision Tree when using all the available Data (From edureka webpage) </vt:lpstr>
      <vt:lpstr>PowerPoint Presentation</vt:lpstr>
      <vt:lpstr>Decision tree using all the parameters</vt:lpstr>
      <vt:lpstr>Three Decision Trees based on sub-sets of the parameters</vt:lpstr>
      <vt:lpstr>Support Vector Machines:</vt:lpstr>
      <vt:lpstr>Example: Iris flowers again</vt:lpstr>
      <vt:lpstr>Example: Iris flowers again</vt:lpstr>
      <vt:lpstr>Bayes Classifier</vt:lpstr>
      <vt:lpstr>Introduction</vt:lpstr>
      <vt:lpstr>PowerPoint Presentation</vt:lpstr>
      <vt:lpstr>Classification</vt:lpstr>
      <vt:lpstr>The Bayesian Method</vt:lpstr>
      <vt:lpstr>Difference between Classical and Bayesian Approaches</vt:lpstr>
      <vt:lpstr>Example # 1: Conditional Probability</vt:lpstr>
      <vt:lpstr>Example</vt:lpstr>
      <vt:lpstr>Expression of Bayes Probability</vt:lpstr>
      <vt:lpstr>Principle Component Analysis</vt:lpstr>
      <vt:lpstr>Definition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Machine Learning</dc:title>
  <cp:lastModifiedBy>Bahram Mobasher</cp:lastModifiedBy>
  <cp:revision>7</cp:revision>
  <dcterms:modified xsi:type="dcterms:W3CDTF">2020-02-28T14:34:56Z</dcterms:modified>
</cp:coreProperties>
</file>